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90" r:id="rId5"/>
  </p:sldMasterIdLst>
  <p:notesMasterIdLst>
    <p:notesMasterId r:id="rId43"/>
  </p:notesMasterIdLst>
  <p:handoutMasterIdLst>
    <p:handoutMasterId r:id="rId44"/>
  </p:handoutMasterIdLst>
  <p:sldIdLst>
    <p:sldId id="256" r:id="rId6"/>
    <p:sldId id="257" r:id="rId7"/>
    <p:sldId id="276" r:id="rId8"/>
    <p:sldId id="290" r:id="rId9"/>
    <p:sldId id="291" r:id="rId10"/>
    <p:sldId id="308" r:id="rId11"/>
    <p:sldId id="307" r:id="rId12"/>
    <p:sldId id="292" r:id="rId13"/>
    <p:sldId id="293" r:id="rId14"/>
    <p:sldId id="294" r:id="rId15"/>
    <p:sldId id="265" r:id="rId16"/>
    <p:sldId id="275" r:id="rId17"/>
    <p:sldId id="286" r:id="rId18"/>
    <p:sldId id="311" r:id="rId19"/>
    <p:sldId id="310" r:id="rId20"/>
    <p:sldId id="295" r:id="rId21"/>
    <p:sldId id="309" r:id="rId22"/>
    <p:sldId id="299" r:id="rId23"/>
    <p:sldId id="300" r:id="rId24"/>
    <p:sldId id="301" r:id="rId25"/>
    <p:sldId id="302" r:id="rId26"/>
    <p:sldId id="303" r:id="rId27"/>
    <p:sldId id="306" r:id="rId28"/>
    <p:sldId id="304" r:id="rId29"/>
    <p:sldId id="305" r:id="rId30"/>
    <p:sldId id="312" r:id="rId31"/>
    <p:sldId id="313" r:id="rId32"/>
    <p:sldId id="297" r:id="rId33"/>
    <p:sldId id="258" r:id="rId34"/>
    <p:sldId id="267" r:id="rId35"/>
    <p:sldId id="259" r:id="rId36"/>
    <p:sldId id="272" r:id="rId37"/>
    <p:sldId id="270" r:id="rId38"/>
    <p:sldId id="277" r:id="rId39"/>
    <p:sldId id="284" r:id="rId40"/>
    <p:sldId id="288" r:id="rId41"/>
    <p:sldId id="27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77FD24A1-FAFC-484E-9EDD-5DD5C1F4A918}">
          <p14:sldIdLst>
            <p14:sldId id="256"/>
          </p14:sldIdLst>
        </p14:section>
        <p14:section name="Daftar Isi" id="{3E1DC18C-A695-40E9-8DD2-C7DD990428FF}">
          <p14:sldIdLst>
            <p14:sldId id="257"/>
            <p14:sldId id="276"/>
          </p14:sldIdLst>
        </p14:section>
        <p14:section name="Perbedaan Hukum" id="{F0C95732-EF09-4EAC-B007-8195A5249C21}">
          <p14:sldIdLst>
            <p14:sldId id="290"/>
            <p14:sldId id="291"/>
            <p14:sldId id="308"/>
            <p14:sldId id="307"/>
            <p14:sldId id="292"/>
            <p14:sldId id="293"/>
            <p14:sldId id="294"/>
          </p14:sldIdLst>
        </p14:section>
        <p14:section name="Dokumen" id="{311DB95D-17AC-455B-BF7F-B8FD4C246C83}">
          <p14:sldIdLst>
            <p14:sldId id="265"/>
            <p14:sldId id="275"/>
          </p14:sldIdLst>
        </p14:section>
        <p14:section name="Pemandian dan pengafanan" id="{4B53632F-0FB4-4A8B-A458-27C0A9EA9272}">
          <p14:sldIdLst>
            <p14:sldId id="286"/>
            <p14:sldId id="311"/>
            <p14:sldId id="310"/>
          </p14:sldIdLst>
        </p14:section>
        <p14:section name="Solat Jenazah" id="{2CE8BFBB-F90D-4914-9EE0-0CDB96746155}">
          <p14:sldIdLst>
            <p14:sldId id="295"/>
            <p14:sldId id="309"/>
            <p14:sldId id="299"/>
            <p14:sldId id="300"/>
            <p14:sldId id="301"/>
            <p14:sldId id="302"/>
            <p14:sldId id="303"/>
            <p14:sldId id="306"/>
            <p14:sldId id="304"/>
            <p14:sldId id="305"/>
            <p14:sldId id="312"/>
            <p14:sldId id="313"/>
          </p14:sldIdLst>
        </p14:section>
        <p14:section name="Pemakaman" id="{C63B9C6A-82C5-403A-AB2F-97FF5A47EDAC}">
          <p14:sldIdLst>
            <p14:sldId id="297"/>
            <p14:sldId id="258"/>
            <p14:sldId id="267"/>
            <p14:sldId id="259"/>
            <p14:sldId id="272"/>
            <p14:sldId id="270"/>
          </p14:sldIdLst>
        </p14:section>
        <p14:section name="Biaya" id="{460C9AC4-5FAC-4729-ADEE-1791E36482A4}">
          <p14:sldIdLst>
            <p14:sldId id="277"/>
            <p14:sldId id="284"/>
            <p14:sldId id="288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700" autoAdjust="0"/>
  </p:normalViewPr>
  <p:slideViewPr>
    <p:cSldViewPr snapToGrid="0">
      <p:cViewPr varScale="1">
        <p:scale>
          <a:sx n="58" d="100"/>
          <a:sy n="58" d="100"/>
        </p:scale>
        <p:origin x="428" y="52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03" y="29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8BCB59-E969-4A54-8D84-E989D336BEF2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93C3E874-8B60-4E69-9FC0-F9CA3AD9099F}">
      <dgm:prSet/>
      <dgm:spPr/>
      <dgm:t>
        <a:bodyPr/>
        <a:lstStyle/>
        <a:p>
          <a:r>
            <a:rPr lang="en-US" dirty="0"/>
            <a:t>Hukum Finlandia vs </a:t>
          </a:r>
          <a:r>
            <a:rPr lang="en-US" dirty="0" err="1"/>
            <a:t>Syariat</a:t>
          </a:r>
          <a:r>
            <a:rPr lang="en-US" dirty="0"/>
            <a:t> Islam</a:t>
          </a:r>
        </a:p>
      </dgm:t>
    </dgm:pt>
    <dgm:pt modelId="{4C2DF2D0-5B1C-43EF-AC13-7839987FA31F}" type="parTrans" cxnId="{745554CD-B109-45D2-9444-722066B0D9D9}">
      <dgm:prSet/>
      <dgm:spPr/>
      <dgm:t>
        <a:bodyPr/>
        <a:lstStyle/>
        <a:p>
          <a:endParaRPr lang="en-US"/>
        </a:p>
      </dgm:t>
    </dgm:pt>
    <dgm:pt modelId="{47A14B99-3A7A-40BA-A705-AEE4374A15A4}" type="sibTrans" cxnId="{745554CD-B109-45D2-9444-722066B0D9D9}">
      <dgm:prSet/>
      <dgm:spPr/>
      <dgm:t>
        <a:bodyPr/>
        <a:lstStyle/>
        <a:p>
          <a:endParaRPr lang="en-US"/>
        </a:p>
      </dgm:t>
    </dgm:pt>
    <dgm:pt modelId="{0A874BAC-0955-4442-B48C-997244BAC1F7}">
      <dgm:prSet/>
      <dgm:spPr/>
      <dgm:t>
        <a:bodyPr/>
        <a:lstStyle/>
        <a:p>
          <a:r>
            <a:rPr lang="id-ID" dirty="0"/>
            <a:t>Dokumen &amp; Laporan Kematian</a:t>
          </a:r>
          <a:endParaRPr lang="en-US" dirty="0"/>
        </a:p>
      </dgm:t>
    </dgm:pt>
    <dgm:pt modelId="{B44C493A-DEBD-40FC-A3C3-55233B101CE0}" type="parTrans" cxnId="{582565FE-A276-4FA7-A17A-759E76A5F4B4}">
      <dgm:prSet/>
      <dgm:spPr/>
      <dgm:t>
        <a:bodyPr/>
        <a:lstStyle/>
        <a:p>
          <a:endParaRPr lang="en-US"/>
        </a:p>
      </dgm:t>
    </dgm:pt>
    <dgm:pt modelId="{33DA7799-655D-4C8A-AABC-F0F2A5386B9F}" type="sibTrans" cxnId="{582565FE-A276-4FA7-A17A-759E76A5F4B4}">
      <dgm:prSet/>
      <dgm:spPr/>
      <dgm:t>
        <a:bodyPr/>
        <a:lstStyle/>
        <a:p>
          <a:endParaRPr lang="en-US"/>
        </a:p>
      </dgm:t>
    </dgm:pt>
    <dgm:pt modelId="{B522E4D0-6D82-4C99-855C-662F90BDE75F}">
      <dgm:prSet/>
      <dgm:spPr/>
      <dgm:t>
        <a:bodyPr/>
        <a:lstStyle/>
        <a:p>
          <a:r>
            <a:rPr lang="id-ID" dirty="0"/>
            <a:t>Pemandian &amp; Pengafanan Jenazah</a:t>
          </a:r>
          <a:endParaRPr lang="en-US" dirty="0"/>
        </a:p>
      </dgm:t>
    </dgm:pt>
    <dgm:pt modelId="{86F2174F-C19F-4387-B329-1FD143B01CEA}" type="parTrans" cxnId="{D0BA1EF7-BBA7-48C4-83F4-F19122B4489F}">
      <dgm:prSet/>
      <dgm:spPr/>
      <dgm:t>
        <a:bodyPr/>
        <a:lstStyle/>
        <a:p>
          <a:endParaRPr lang="en-US"/>
        </a:p>
      </dgm:t>
    </dgm:pt>
    <dgm:pt modelId="{CE7CE06F-45CD-44AA-AB48-59095DC6AA8B}" type="sibTrans" cxnId="{D0BA1EF7-BBA7-48C4-83F4-F19122B4489F}">
      <dgm:prSet/>
      <dgm:spPr/>
      <dgm:t>
        <a:bodyPr/>
        <a:lstStyle/>
        <a:p>
          <a:endParaRPr lang="en-US"/>
        </a:p>
      </dgm:t>
    </dgm:pt>
    <dgm:pt modelId="{840CF9D9-D97E-4CBA-A9BC-5CE2A370BE3D}">
      <dgm:prSet/>
      <dgm:spPr/>
      <dgm:t>
        <a:bodyPr/>
        <a:lstStyle/>
        <a:p>
          <a:r>
            <a:rPr lang="id-ID"/>
            <a:t>Salat Jenazah</a:t>
          </a:r>
          <a:endParaRPr lang="en-US"/>
        </a:p>
      </dgm:t>
    </dgm:pt>
    <dgm:pt modelId="{ED6FC912-4EDE-4504-914B-A8F8C4D99A42}" type="parTrans" cxnId="{6F8068AE-616A-4490-AE50-BD31E6883F6E}">
      <dgm:prSet/>
      <dgm:spPr/>
      <dgm:t>
        <a:bodyPr/>
        <a:lstStyle/>
        <a:p>
          <a:endParaRPr lang="en-US"/>
        </a:p>
      </dgm:t>
    </dgm:pt>
    <dgm:pt modelId="{5750FBF8-78F3-4C7D-B4DF-EBD3271880F9}" type="sibTrans" cxnId="{6F8068AE-616A-4490-AE50-BD31E6883F6E}">
      <dgm:prSet/>
      <dgm:spPr/>
      <dgm:t>
        <a:bodyPr/>
        <a:lstStyle/>
        <a:p>
          <a:endParaRPr lang="en-US"/>
        </a:p>
      </dgm:t>
    </dgm:pt>
    <dgm:pt modelId="{BF4C2A76-2739-49CC-94EA-8746E42A3AAA}">
      <dgm:prSet/>
      <dgm:spPr/>
      <dgm:t>
        <a:bodyPr/>
        <a:lstStyle/>
        <a:p>
          <a:r>
            <a:rPr lang="id-ID"/>
            <a:t>Pemakaman</a:t>
          </a:r>
          <a:endParaRPr lang="en-US"/>
        </a:p>
      </dgm:t>
    </dgm:pt>
    <dgm:pt modelId="{552ED790-0869-43A7-9E7B-371633AEBB25}" type="parTrans" cxnId="{BEB721DD-78F9-44FE-A35B-C257944B8B8B}">
      <dgm:prSet/>
      <dgm:spPr/>
      <dgm:t>
        <a:bodyPr/>
        <a:lstStyle/>
        <a:p>
          <a:endParaRPr lang="en-US"/>
        </a:p>
      </dgm:t>
    </dgm:pt>
    <dgm:pt modelId="{C1163F69-1BCB-475D-AFE1-6F333A0EB88A}" type="sibTrans" cxnId="{BEB721DD-78F9-44FE-A35B-C257944B8B8B}">
      <dgm:prSet/>
      <dgm:spPr/>
      <dgm:t>
        <a:bodyPr/>
        <a:lstStyle/>
        <a:p>
          <a:endParaRPr lang="en-US"/>
        </a:p>
      </dgm:t>
    </dgm:pt>
    <dgm:pt modelId="{988DB5D4-6386-43D7-8FF3-D27B9EC2A239}">
      <dgm:prSet/>
      <dgm:spPr/>
      <dgm:t>
        <a:bodyPr/>
        <a:lstStyle/>
        <a:p>
          <a:r>
            <a:rPr lang="id-ID"/>
            <a:t>Biaya</a:t>
          </a:r>
          <a:endParaRPr lang="en-US"/>
        </a:p>
      </dgm:t>
    </dgm:pt>
    <dgm:pt modelId="{5D682C68-E245-438E-BBE9-2062596F737F}" type="parTrans" cxnId="{37329E29-88BF-4DC4-A266-E8E29D493F36}">
      <dgm:prSet/>
      <dgm:spPr/>
      <dgm:t>
        <a:bodyPr/>
        <a:lstStyle/>
        <a:p>
          <a:endParaRPr lang="en-US"/>
        </a:p>
      </dgm:t>
    </dgm:pt>
    <dgm:pt modelId="{13F01C95-29C0-4376-986F-8F8B4C6C339B}" type="sibTrans" cxnId="{37329E29-88BF-4DC4-A266-E8E29D493F36}">
      <dgm:prSet/>
      <dgm:spPr/>
      <dgm:t>
        <a:bodyPr/>
        <a:lstStyle/>
        <a:p>
          <a:endParaRPr lang="en-US"/>
        </a:p>
      </dgm:t>
    </dgm:pt>
    <dgm:pt modelId="{BDB9F353-D0A7-4D51-9263-91C530D02307}" type="pres">
      <dgm:prSet presAssocID="{188BCB59-E969-4A54-8D84-E989D336BEF2}" presName="vert0" presStyleCnt="0">
        <dgm:presLayoutVars>
          <dgm:dir/>
          <dgm:animOne val="branch"/>
          <dgm:animLvl val="lvl"/>
        </dgm:presLayoutVars>
      </dgm:prSet>
      <dgm:spPr/>
    </dgm:pt>
    <dgm:pt modelId="{9944E4F9-6B3A-4444-BC79-D72A1689AAAD}" type="pres">
      <dgm:prSet presAssocID="{93C3E874-8B60-4E69-9FC0-F9CA3AD9099F}" presName="thickLine" presStyleLbl="alignNode1" presStyleIdx="0" presStyleCnt="6"/>
      <dgm:spPr/>
    </dgm:pt>
    <dgm:pt modelId="{66BB3882-AB2E-4D71-BD1B-4B4C34876E61}" type="pres">
      <dgm:prSet presAssocID="{93C3E874-8B60-4E69-9FC0-F9CA3AD9099F}" presName="horz1" presStyleCnt="0"/>
      <dgm:spPr/>
    </dgm:pt>
    <dgm:pt modelId="{33DEB304-3F8B-4914-8611-67C9D19617BE}" type="pres">
      <dgm:prSet presAssocID="{93C3E874-8B60-4E69-9FC0-F9CA3AD9099F}" presName="tx1" presStyleLbl="revTx" presStyleIdx="0" presStyleCnt="6"/>
      <dgm:spPr/>
    </dgm:pt>
    <dgm:pt modelId="{B9361A46-4FFD-4702-AD25-FE2AF26B0E4F}" type="pres">
      <dgm:prSet presAssocID="{93C3E874-8B60-4E69-9FC0-F9CA3AD9099F}" presName="vert1" presStyleCnt="0"/>
      <dgm:spPr/>
    </dgm:pt>
    <dgm:pt modelId="{B3541860-E591-4421-9A92-40F8A5021061}" type="pres">
      <dgm:prSet presAssocID="{0A874BAC-0955-4442-B48C-997244BAC1F7}" presName="thickLine" presStyleLbl="alignNode1" presStyleIdx="1" presStyleCnt="6"/>
      <dgm:spPr/>
    </dgm:pt>
    <dgm:pt modelId="{8427BC9E-6674-4F4C-ABF2-13A4576D6C10}" type="pres">
      <dgm:prSet presAssocID="{0A874BAC-0955-4442-B48C-997244BAC1F7}" presName="horz1" presStyleCnt="0"/>
      <dgm:spPr/>
    </dgm:pt>
    <dgm:pt modelId="{DA918411-7AB7-4BAB-9C0A-5199697864E3}" type="pres">
      <dgm:prSet presAssocID="{0A874BAC-0955-4442-B48C-997244BAC1F7}" presName="tx1" presStyleLbl="revTx" presStyleIdx="1" presStyleCnt="6"/>
      <dgm:spPr/>
    </dgm:pt>
    <dgm:pt modelId="{57D420A6-A56B-4964-BCFB-6C70FEF1CB0B}" type="pres">
      <dgm:prSet presAssocID="{0A874BAC-0955-4442-B48C-997244BAC1F7}" presName="vert1" presStyleCnt="0"/>
      <dgm:spPr/>
    </dgm:pt>
    <dgm:pt modelId="{39E23E70-7309-4FD5-8BA8-03C8ACFB6490}" type="pres">
      <dgm:prSet presAssocID="{B522E4D0-6D82-4C99-855C-662F90BDE75F}" presName="thickLine" presStyleLbl="alignNode1" presStyleIdx="2" presStyleCnt="6"/>
      <dgm:spPr/>
    </dgm:pt>
    <dgm:pt modelId="{6627A1D0-69B8-460C-83AC-91638D2E430D}" type="pres">
      <dgm:prSet presAssocID="{B522E4D0-6D82-4C99-855C-662F90BDE75F}" presName="horz1" presStyleCnt="0"/>
      <dgm:spPr/>
    </dgm:pt>
    <dgm:pt modelId="{E665BB33-DFA2-4429-9B8F-0A66BEF06724}" type="pres">
      <dgm:prSet presAssocID="{B522E4D0-6D82-4C99-855C-662F90BDE75F}" presName="tx1" presStyleLbl="revTx" presStyleIdx="2" presStyleCnt="6"/>
      <dgm:spPr/>
    </dgm:pt>
    <dgm:pt modelId="{243B35B7-6B78-45A9-9327-AD6ECBAEA874}" type="pres">
      <dgm:prSet presAssocID="{B522E4D0-6D82-4C99-855C-662F90BDE75F}" presName="vert1" presStyleCnt="0"/>
      <dgm:spPr/>
    </dgm:pt>
    <dgm:pt modelId="{214C5BDF-78C0-494A-8B8C-C9810A89AB82}" type="pres">
      <dgm:prSet presAssocID="{840CF9D9-D97E-4CBA-A9BC-5CE2A370BE3D}" presName="thickLine" presStyleLbl="alignNode1" presStyleIdx="3" presStyleCnt="6"/>
      <dgm:spPr/>
    </dgm:pt>
    <dgm:pt modelId="{28F30E6E-9038-43D8-8755-1857E6FE4D6D}" type="pres">
      <dgm:prSet presAssocID="{840CF9D9-D97E-4CBA-A9BC-5CE2A370BE3D}" presName="horz1" presStyleCnt="0"/>
      <dgm:spPr/>
    </dgm:pt>
    <dgm:pt modelId="{6D3075B0-7E68-48D2-BD93-9D68CB6A98DA}" type="pres">
      <dgm:prSet presAssocID="{840CF9D9-D97E-4CBA-A9BC-5CE2A370BE3D}" presName="tx1" presStyleLbl="revTx" presStyleIdx="3" presStyleCnt="6"/>
      <dgm:spPr/>
    </dgm:pt>
    <dgm:pt modelId="{1B73D063-927F-4A15-9551-03E5288E95C4}" type="pres">
      <dgm:prSet presAssocID="{840CF9D9-D97E-4CBA-A9BC-5CE2A370BE3D}" presName="vert1" presStyleCnt="0"/>
      <dgm:spPr/>
    </dgm:pt>
    <dgm:pt modelId="{6A838433-E0EE-446E-8C7B-FD5B226B42DC}" type="pres">
      <dgm:prSet presAssocID="{BF4C2A76-2739-49CC-94EA-8746E42A3AAA}" presName="thickLine" presStyleLbl="alignNode1" presStyleIdx="4" presStyleCnt="6"/>
      <dgm:spPr/>
    </dgm:pt>
    <dgm:pt modelId="{891630C0-D73F-4EF3-A638-5D15B80592E8}" type="pres">
      <dgm:prSet presAssocID="{BF4C2A76-2739-49CC-94EA-8746E42A3AAA}" presName="horz1" presStyleCnt="0"/>
      <dgm:spPr/>
    </dgm:pt>
    <dgm:pt modelId="{7D71746F-8B70-497E-ABF8-BABDB519828F}" type="pres">
      <dgm:prSet presAssocID="{BF4C2A76-2739-49CC-94EA-8746E42A3AAA}" presName="tx1" presStyleLbl="revTx" presStyleIdx="4" presStyleCnt="6"/>
      <dgm:spPr/>
    </dgm:pt>
    <dgm:pt modelId="{9067A4D1-FB5F-415B-8604-0B92ED81961A}" type="pres">
      <dgm:prSet presAssocID="{BF4C2A76-2739-49CC-94EA-8746E42A3AAA}" presName="vert1" presStyleCnt="0"/>
      <dgm:spPr/>
    </dgm:pt>
    <dgm:pt modelId="{27E8C018-B605-496C-965E-309AE6D5724B}" type="pres">
      <dgm:prSet presAssocID="{988DB5D4-6386-43D7-8FF3-D27B9EC2A239}" presName="thickLine" presStyleLbl="alignNode1" presStyleIdx="5" presStyleCnt="6"/>
      <dgm:spPr/>
    </dgm:pt>
    <dgm:pt modelId="{77D04BC3-4FFF-4DC6-960B-F1C253AF192E}" type="pres">
      <dgm:prSet presAssocID="{988DB5D4-6386-43D7-8FF3-D27B9EC2A239}" presName="horz1" presStyleCnt="0"/>
      <dgm:spPr/>
    </dgm:pt>
    <dgm:pt modelId="{BE38C22A-822E-4803-9FC1-C2CE66A6316C}" type="pres">
      <dgm:prSet presAssocID="{988DB5D4-6386-43D7-8FF3-D27B9EC2A239}" presName="tx1" presStyleLbl="revTx" presStyleIdx="5" presStyleCnt="6"/>
      <dgm:spPr/>
    </dgm:pt>
    <dgm:pt modelId="{2BC5863B-2B8C-492C-813C-8B8ED1B32639}" type="pres">
      <dgm:prSet presAssocID="{988DB5D4-6386-43D7-8FF3-D27B9EC2A239}" presName="vert1" presStyleCnt="0"/>
      <dgm:spPr/>
    </dgm:pt>
  </dgm:ptLst>
  <dgm:cxnLst>
    <dgm:cxn modelId="{37329E29-88BF-4DC4-A266-E8E29D493F36}" srcId="{188BCB59-E969-4A54-8D84-E989D336BEF2}" destId="{988DB5D4-6386-43D7-8FF3-D27B9EC2A239}" srcOrd="5" destOrd="0" parTransId="{5D682C68-E245-438E-BBE9-2062596F737F}" sibTransId="{13F01C95-29C0-4376-986F-8F8B4C6C339B}"/>
    <dgm:cxn modelId="{583DF041-2ADC-476A-9E0E-25BB95A37E50}" type="presOf" srcId="{988DB5D4-6386-43D7-8FF3-D27B9EC2A239}" destId="{BE38C22A-822E-4803-9FC1-C2CE66A6316C}" srcOrd="0" destOrd="0" presId="urn:microsoft.com/office/officeart/2008/layout/LinedList"/>
    <dgm:cxn modelId="{F54C8054-0FC8-447D-8109-89CC6D9AE89B}" type="presOf" srcId="{BF4C2A76-2739-49CC-94EA-8746E42A3AAA}" destId="{7D71746F-8B70-497E-ABF8-BABDB519828F}" srcOrd="0" destOrd="0" presId="urn:microsoft.com/office/officeart/2008/layout/LinedList"/>
    <dgm:cxn modelId="{58B72D56-153A-4E0D-850F-5A491106254F}" type="presOf" srcId="{0A874BAC-0955-4442-B48C-997244BAC1F7}" destId="{DA918411-7AB7-4BAB-9C0A-5199697864E3}" srcOrd="0" destOrd="0" presId="urn:microsoft.com/office/officeart/2008/layout/LinedList"/>
    <dgm:cxn modelId="{070C4981-A937-4579-BD28-5C2CA4218418}" type="presOf" srcId="{188BCB59-E969-4A54-8D84-E989D336BEF2}" destId="{BDB9F353-D0A7-4D51-9263-91C530D02307}" srcOrd="0" destOrd="0" presId="urn:microsoft.com/office/officeart/2008/layout/LinedList"/>
    <dgm:cxn modelId="{6F8068AE-616A-4490-AE50-BD31E6883F6E}" srcId="{188BCB59-E969-4A54-8D84-E989D336BEF2}" destId="{840CF9D9-D97E-4CBA-A9BC-5CE2A370BE3D}" srcOrd="3" destOrd="0" parTransId="{ED6FC912-4EDE-4504-914B-A8F8C4D99A42}" sibTransId="{5750FBF8-78F3-4C7D-B4DF-EBD3271880F9}"/>
    <dgm:cxn modelId="{FAC0E1BE-5C9C-4F98-8430-9269C8E2A968}" type="presOf" srcId="{93C3E874-8B60-4E69-9FC0-F9CA3AD9099F}" destId="{33DEB304-3F8B-4914-8611-67C9D19617BE}" srcOrd="0" destOrd="0" presId="urn:microsoft.com/office/officeart/2008/layout/LinedList"/>
    <dgm:cxn modelId="{745554CD-B109-45D2-9444-722066B0D9D9}" srcId="{188BCB59-E969-4A54-8D84-E989D336BEF2}" destId="{93C3E874-8B60-4E69-9FC0-F9CA3AD9099F}" srcOrd="0" destOrd="0" parTransId="{4C2DF2D0-5B1C-43EF-AC13-7839987FA31F}" sibTransId="{47A14B99-3A7A-40BA-A705-AEE4374A15A4}"/>
    <dgm:cxn modelId="{0C670CDA-96EE-4D0A-83FD-A2F8CDEC3493}" type="presOf" srcId="{B522E4D0-6D82-4C99-855C-662F90BDE75F}" destId="{E665BB33-DFA2-4429-9B8F-0A66BEF06724}" srcOrd="0" destOrd="0" presId="urn:microsoft.com/office/officeart/2008/layout/LinedList"/>
    <dgm:cxn modelId="{BEB721DD-78F9-44FE-A35B-C257944B8B8B}" srcId="{188BCB59-E969-4A54-8D84-E989D336BEF2}" destId="{BF4C2A76-2739-49CC-94EA-8746E42A3AAA}" srcOrd="4" destOrd="0" parTransId="{552ED790-0869-43A7-9E7B-371633AEBB25}" sibTransId="{C1163F69-1BCB-475D-AFE1-6F333A0EB88A}"/>
    <dgm:cxn modelId="{B42880E9-5438-44CD-9551-25F5D8CFC722}" type="presOf" srcId="{840CF9D9-D97E-4CBA-A9BC-5CE2A370BE3D}" destId="{6D3075B0-7E68-48D2-BD93-9D68CB6A98DA}" srcOrd="0" destOrd="0" presId="urn:microsoft.com/office/officeart/2008/layout/LinedList"/>
    <dgm:cxn modelId="{D0BA1EF7-BBA7-48C4-83F4-F19122B4489F}" srcId="{188BCB59-E969-4A54-8D84-E989D336BEF2}" destId="{B522E4D0-6D82-4C99-855C-662F90BDE75F}" srcOrd="2" destOrd="0" parTransId="{86F2174F-C19F-4387-B329-1FD143B01CEA}" sibTransId="{CE7CE06F-45CD-44AA-AB48-59095DC6AA8B}"/>
    <dgm:cxn modelId="{582565FE-A276-4FA7-A17A-759E76A5F4B4}" srcId="{188BCB59-E969-4A54-8D84-E989D336BEF2}" destId="{0A874BAC-0955-4442-B48C-997244BAC1F7}" srcOrd="1" destOrd="0" parTransId="{B44C493A-DEBD-40FC-A3C3-55233B101CE0}" sibTransId="{33DA7799-655D-4C8A-AABC-F0F2A5386B9F}"/>
    <dgm:cxn modelId="{4C837B50-F10A-45C4-88A8-92B6655E4D09}" type="presParOf" srcId="{BDB9F353-D0A7-4D51-9263-91C530D02307}" destId="{9944E4F9-6B3A-4444-BC79-D72A1689AAAD}" srcOrd="0" destOrd="0" presId="urn:microsoft.com/office/officeart/2008/layout/LinedList"/>
    <dgm:cxn modelId="{B988658C-5361-42B8-B5D3-0FEA7287410D}" type="presParOf" srcId="{BDB9F353-D0A7-4D51-9263-91C530D02307}" destId="{66BB3882-AB2E-4D71-BD1B-4B4C34876E61}" srcOrd="1" destOrd="0" presId="urn:microsoft.com/office/officeart/2008/layout/LinedList"/>
    <dgm:cxn modelId="{DA7421E2-A170-475E-A57C-BDDCB6D7E40E}" type="presParOf" srcId="{66BB3882-AB2E-4D71-BD1B-4B4C34876E61}" destId="{33DEB304-3F8B-4914-8611-67C9D19617BE}" srcOrd="0" destOrd="0" presId="urn:microsoft.com/office/officeart/2008/layout/LinedList"/>
    <dgm:cxn modelId="{E4180D29-3355-474A-8A99-1D6891774EAF}" type="presParOf" srcId="{66BB3882-AB2E-4D71-BD1B-4B4C34876E61}" destId="{B9361A46-4FFD-4702-AD25-FE2AF26B0E4F}" srcOrd="1" destOrd="0" presId="urn:microsoft.com/office/officeart/2008/layout/LinedList"/>
    <dgm:cxn modelId="{38CFD927-F65D-4CD7-90FD-D49C76FCA477}" type="presParOf" srcId="{BDB9F353-D0A7-4D51-9263-91C530D02307}" destId="{B3541860-E591-4421-9A92-40F8A5021061}" srcOrd="2" destOrd="0" presId="urn:microsoft.com/office/officeart/2008/layout/LinedList"/>
    <dgm:cxn modelId="{E2DBDBA8-EC23-414D-AC15-ACB575E231FD}" type="presParOf" srcId="{BDB9F353-D0A7-4D51-9263-91C530D02307}" destId="{8427BC9E-6674-4F4C-ABF2-13A4576D6C10}" srcOrd="3" destOrd="0" presId="urn:microsoft.com/office/officeart/2008/layout/LinedList"/>
    <dgm:cxn modelId="{D5C2FC7D-8D89-420D-A359-5F85A5920FE4}" type="presParOf" srcId="{8427BC9E-6674-4F4C-ABF2-13A4576D6C10}" destId="{DA918411-7AB7-4BAB-9C0A-5199697864E3}" srcOrd="0" destOrd="0" presId="urn:microsoft.com/office/officeart/2008/layout/LinedList"/>
    <dgm:cxn modelId="{44F674FB-3466-47FA-85BC-867357CC035C}" type="presParOf" srcId="{8427BC9E-6674-4F4C-ABF2-13A4576D6C10}" destId="{57D420A6-A56B-4964-BCFB-6C70FEF1CB0B}" srcOrd="1" destOrd="0" presId="urn:microsoft.com/office/officeart/2008/layout/LinedList"/>
    <dgm:cxn modelId="{4B6AE70C-5D8E-4E76-AA6B-571E23D64386}" type="presParOf" srcId="{BDB9F353-D0A7-4D51-9263-91C530D02307}" destId="{39E23E70-7309-4FD5-8BA8-03C8ACFB6490}" srcOrd="4" destOrd="0" presId="urn:microsoft.com/office/officeart/2008/layout/LinedList"/>
    <dgm:cxn modelId="{F86AA9BB-A7CC-44D0-9E7B-A688B0EF4716}" type="presParOf" srcId="{BDB9F353-D0A7-4D51-9263-91C530D02307}" destId="{6627A1D0-69B8-460C-83AC-91638D2E430D}" srcOrd="5" destOrd="0" presId="urn:microsoft.com/office/officeart/2008/layout/LinedList"/>
    <dgm:cxn modelId="{8EF03125-EEBD-491E-B465-98F8EF5045E4}" type="presParOf" srcId="{6627A1D0-69B8-460C-83AC-91638D2E430D}" destId="{E665BB33-DFA2-4429-9B8F-0A66BEF06724}" srcOrd="0" destOrd="0" presId="urn:microsoft.com/office/officeart/2008/layout/LinedList"/>
    <dgm:cxn modelId="{67BF9B7D-B62E-419A-B47B-251ECB96E963}" type="presParOf" srcId="{6627A1D0-69B8-460C-83AC-91638D2E430D}" destId="{243B35B7-6B78-45A9-9327-AD6ECBAEA874}" srcOrd="1" destOrd="0" presId="urn:microsoft.com/office/officeart/2008/layout/LinedList"/>
    <dgm:cxn modelId="{0398FF0B-9E9D-4837-82BA-DA8F1A0F503A}" type="presParOf" srcId="{BDB9F353-D0A7-4D51-9263-91C530D02307}" destId="{214C5BDF-78C0-494A-8B8C-C9810A89AB82}" srcOrd="6" destOrd="0" presId="urn:microsoft.com/office/officeart/2008/layout/LinedList"/>
    <dgm:cxn modelId="{B338B978-25D4-4A63-BD94-0160BF8BFF61}" type="presParOf" srcId="{BDB9F353-D0A7-4D51-9263-91C530D02307}" destId="{28F30E6E-9038-43D8-8755-1857E6FE4D6D}" srcOrd="7" destOrd="0" presId="urn:microsoft.com/office/officeart/2008/layout/LinedList"/>
    <dgm:cxn modelId="{EF786867-F575-49AB-AD6A-D0EA673A6BF3}" type="presParOf" srcId="{28F30E6E-9038-43D8-8755-1857E6FE4D6D}" destId="{6D3075B0-7E68-48D2-BD93-9D68CB6A98DA}" srcOrd="0" destOrd="0" presId="urn:microsoft.com/office/officeart/2008/layout/LinedList"/>
    <dgm:cxn modelId="{AC22604D-A5F3-466E-9C0A-01537FADDBB1}" type="presParOf" srcId="{28F30E6E-9038-43D8-8755-1857E6FE4D6D}" destId="{1B73D063-927F-4A15-9551-03E5288E95C4}" srcOrd="1" destOrd="0" presId="urn:microsoft.com/office/officeart/2008/layout/LinedList"/>
    <dgm:cxn modelId="{767BC551-5332-42CC-A2E2-EBD9F81A79C9}" type="presParOf" srcId="{BDB9F353-D0A7-4D51-9263-91C530D02307}" destId="{6A838433-E0EE-446E-8C7B-FD5B226B42DC}" srcOrd="8" destOrd="0" presId="urn:microsoft.com/office/officeart/2008/layout/LinedList"/>
    <dgm:cxn modelId="{46DA29A4-E45B-4031-8C3E-E338892EEA78}" type="presParOf" srcId="{BDB9F353-D0A7-4D51-9263-91C530D02307}" destId="{891630C0-D73F-4EF3-A638-5D15B80592E8}" srcOrd="9" destOrd="0" presId="urn:microsoft.com/office/officeart/2008/layout/LinedList"/>
    <dgm:cxn modelId="{0D2892A2-5007-4B56-A621-354AD11A4683}" type="presParOf" srcId="{891630C0-D73F-4EF3-A638-5D15B80592E8}" destId="{7D71746F-8B70-497E-ABF8-BABDB519828F}" srcOrd="0" destOrd="0" presId="urn:microsoft.com/office/officeart/2008/layout/LinedList"/>
    <dgm:cxn modelId="{BC5EEA66-E481-450E-97C8-4E4726CC9ABD}" type="presParOf" srcId="{891630C0-D73F-4EF3-A638-5D15B80592E8}" destId="{9067A4D1-FB5F-415B-8604-0B92ED81961A}" srcOrd="1" destOrd="0" presId="urn:microsoft.com/office/officeart/2008/layout/LinedList"/>
    <dgm:cxn modelId="{8A9025E7-B9FD-4F77-A773-89604FA1786E}" type="presParOf" srcId="{BDB9F353-D0A7-4D51-9263-91C530D02307}" destId="{27E8C018-B605-496C-965E-309AE6D5724B}" srcOrd="10" destOrd="0" presId="urn:microsoft.com/office/officeart/2008/layout/LinedList"/>
    <dgm:cxn modelId="{70001156-CE90-401B-9308-69343573D316}" type="presParOf" srcId="{BDB9F353-D0A7-4D51-9263-91C530D02307}" destId="{77D04BC3-4FFF-4DC6-960B-F1C253AF192E}" srcOrd="11" destOrd="0" presId="urn:microsoft.com/office/officeart/2008/layout/LinedList"/>
    <dgm:cxn modelId="{8025DFB3-7C91-4BEF-9B40-8EA3953E0BB8}" type="presParOf" srcId="{77D04BC3-4FFF-4DC6-960B-F1C253AF192E}" destId="{BE38C22A-822E-4803-9FC1-C2CE66A6316C}" srcOrd="0" destOrd="0" presId="urn:microsoft.com/office/officeart/2008/layout/LinedList"/>
    <dgm:cxn modelId="{CF001B02-EB08-474E-804E-163087C6F2F0}" type="presParOf" srcId="{77D04BC3-4FFF-4DC6-960B-F1C253AF192E}" destId="{2BC5863B-2B8C-492C-813C-8B8ED1B3263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4E4F9-6B3A-4444-BC79-D72A1689AAAD}">
      <dsp:nvSpPr>
        <dsp:cNvPr id="0" name=""/>
        <dsp:cNvSpPr/>
      </dsp:nvSpPr>
      <dsp:spPr>
        <a:xfrm>
          <a:off x="0" y="1663"/>
          <a:ext cx="72882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EB304-3F8B-4914-8611-67C9D19617BE}">
      <dsp:nvSpPr>
        <dsp:cNvPr id="0" name=""/>
        <dsp:cNvSpPr/>
      </dsp:nvSpPr>
      <dsp:spPr>
        <a:xfrm>
          <a:off x="0" y="1663"/>
          <a:ext cx="7288212" cy="567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Hukum Finlandia vs </a:t>
          </a:r>
          <a:r>
            <a:rPr lang="en-US" sz="2600" kern="1200" dirty="0" err="1"/>
            <a:t>Syariat</a:t>
          </a:r>
          <a:r>
            <a:rPr lang="en-US" sz="2600" kern="1200" dirty="0"/>
            <a:t> Islam</a:t>
          </a:r>
        </a:p>
      </dsp:txBody>
      <dsp:txXfrm>
        <a:off x="0" y="1663"/>
        <a:ext cx="7288212" cy="567287"/>
      </dsp:txXfrm>
    </dsp:sp>
    <dsp:sp modelId="{B3541860-E591-4421-9A92-40F8A5021061}">
      <dsp:nvSpPr>
        <dsp:cNvPr id="0" name=""/>
        <dsp:cNvSpPr/>
      </dsp:nvSpPr>
      <dsp:spPr>
        <a:xfrm>
          <a:off x="0" y="568950"/>
          <a:ext cx="72882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18411-7AB7-4BAB-9C0A-5199697864E3}">
      <dsp:nvSpPr>
        <dsp:cNvPr id="0" name=""/>
        <dsp:cNvSpPr/>
      </dsp:nvSpPr>
      <dsp:spPr>
        <a:xfrm>
          <a:off x="0" y="568950"/>
          <a:ext cx="7288212" cy="567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600" kern="1200" dirty="0"/>
            <a:t>Dokumen &amp; Laporan Kematian</a:t>
          </a:r>
          <a:endParaRPr lang="en-US" sz="2600" kern="1200" dirty="0"/>
        </a:p>
      </dsp:txBody>
      <dsp:txXfrm>
        <a:off x="0" y="568950"/>
        <a:ext cx="7288212" cy="567287"/>
      </dsp:txXfrm>
    </dsp:sp>
    <dsp:sp modelId="{39E23E70-7309-4FD5-8BA8-03C8ACFB6490}">
      <dsp:nvSpPr>
        <dsp:cNvPr id="0" name=""/>
        <dsp:cNvSpPr/>
      </dsp:nvSpPr>
      <dsp:spPr>
        <a:xfrm>
          <a:off x="0" y="1136238"/>
          <a:ext cx="72882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5BB33-DFA2-4429-9B8F-0A66BEF06724}">
      <dsp:nvSpPr>
        <dsp:cNvPr id="0" name=""/>
        <dsp:cNvSpPr/>
      </dsp:nvSpPr>
      <dsp:spPr>
        <a:xfrm>
          <a:off x="0" y="1136238"/>
          <a:ext cx="7288212" cy="567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600" kern="1200" dirty="0"/>
            <a:t>Pemandian &amp; Pengafanan Jenazah</a:t>
          </a:r>
          <a:endParaRPr lang="en-US" sz="2600" kern="1200" dirty="0"/>
        </a:p>
      </dsp:txBody>
      <dsp:txXfrm>
        <a:off x="0" y="1136238"/>
        <a:ext cx="7288212" cy="567287"/>
      </dsp:txXfrm>
    </dsp:sp>
    <dsp:sp modelId="{214C5BDF-78C0-494A-8B8C-C9810A89AB82}">
      <dsp:nvSpPr>
        <dsp:cNvPr id="0" name=""/>
        <dsp:cNvSpPr/>
      </dsp:nvSpPr>
      <dsp:spPr>
        <a:xfrm>
          <a:off x="0" y="1703525"/>
          <a:ext cx="72882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3075B0-7E68-48D2-BD93-9D68CB6A98DA}">
      <dsp:nvSpPr>
        <dsp:cNvPr id="0" name=""/>
        <dsp:cNvSpPr/>
      </dsp:nvSpPr>
      <dsp:spPr>
        <a:xfrm>
          <a:off x="0" y="1703525"/>
          <a:ext cx="7288212" cy="567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600" kern="1200"/>
            <a:t>Salat Jenazah</a:t>
          </a:r>
          <a:endParaRPr lang="en-US" sz="2600" kern="1200"/>
        </a:p>
      </dsp:txBody>
      <dsp:txXfrm>
        <a:off x="0" y="1703525"/>
        <a:ext cx="7288212" cy="567287"/>
      </dsp:txXfrm>
    </dsp:sp>
    <dsp:sp modelId="{6A838433-E0EE-446E-8C7B-FD5B226B42DC}">
      <dsp:nvSpPr>
        <dsp:cNvPr id="0" name=""/>
        <dsp:cNvSpPr/>
      </dsp:nvSpPr>
      <dsp:spPr>
        <a:xfrm>
          <a:off x="0" y="2270812"/>
          <a:ext cx="72882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71746F-8B70-497E-ABF8-BABDB519828F}">
      <dsp:nvSpPr>
        <dsp:cNvPr id="0" name=""/>
        <dsp:cNvSpPr/>
      </dsp:nvSpPr>
      <dsp:spPr>
        <a:xfrm>
          <a:off x="0" y="2270812"/>
          <a:ext cx="7288212" cy="567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600" kern="1200"/>
            <a:t>Pemakaman</a:t>
          </a:r>
          <a:endParaRPr lang="en-US" sz="2600" kern="1200"/>
        </a:p>
      </dsp:txBody>
      <dsp:txXfrm>
        <a:off x="0" y="2270812"/>
        <a:ext cx="7288212" cy="567287"/>
      </dsp:txXfrm>
    </dsp:sp>
    <dsp:sp modelId="{27E8C018-B605-496C-965E-309AE6D5724B}">
      <dsp:nvSpPr>
        <dsp:cNvPr id="0" name=""/>
        <dsp:cNvSpPr/>
      </dsp:nvSpPr>
      <dsp:spPr>
        <a:xfrm>
          <a:off x="0" y="2838100"/>
          <a:ext cx="72882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8C22A-822E-4803-9FC1-C2CE66A6316C}">
      <dsp:nvSpPr>
        <dsp:cNvPr id="0" name=""/>
        <dsp:cNvSpPr/>
      </dsp:nvSpPr>
      <dsp:spPr>
        <a:xfrm>
          <a:off x="0" y="2838100"/>
          <a:ext cx="7288212" cy="567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600" kern="1200"/>
            <a:t>Biaya</a:t>
          </a:r>
          <a:endParaRPr lang="en-US" sz="2600" kern="1200"/>
        </a:p>
      </dsp:txBody>
      <dsp:txXfrm>
        <a:off x="0" y="2838100"/>
        <a:ext cx="7288212" cy="567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3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255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ECEF0-35A1-6285-0F69-03C2C139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71B92-87A3-EF3D-1082-11E310BAE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A1D74A-4322-09A3-3040-6E0141910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C4CC8-A2F6-EAF5-22E6-50E4B7EDB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85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9327E-2C74-3026-1A93-4678B593C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7577AC-7E26-1E23-5985-D794335DC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FABD14-7E51-6114-A254-DDBB4BDEF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9B0A9-1A81-E95E-49C5-9F89301BB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72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C12E9-2F2C-3B35-9363-E30E04FC1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F1EFB3-58CA-8501-104F-6D5B07D05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33CE93-42B3-6E6E-BD8D-93411ED3A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60CC6-C42F-BBC4-242B-CABE27D7A8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48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E6358-1BB1-E1C4-549E-B6CE303E9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B3F9D8-CB3E-A231-7300-470B4F490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654AD6-3184-A574-8ABB-A5ADD8AA3B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1E7D6-3E24-2219-90E2-5525E45B8E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042AA-8AC5-F308-C57B-B71B4F47A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6A6F9E-FDA8-EBC9-D382-25C90831B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10055A-3ED2-367E-0C82-C1A3163E4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3FA0F-ACA1-A89A-48C0-B7215CCC5C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45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https://www.youtube.com/watch?v=hmLAr5SAqYQ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82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3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62342-4B31-A9EB-9169-F4C15D91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8EDEB3-4106-4FFC-6CA6-9B9C3B41C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DE4603-77F7-366C-78A9-F6C77ACA6C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9E42A-B951-14E4-89CE-D9B5B983C0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21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5638B-2BA4-E051-4E88-15AC90E2A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637275-EC58-34D3-0450-F4D9EA380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586A0B-1D15-660B-629F-98DAF45948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4CA1E-0D65-0D87-3994-A3DB8FB01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51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E72A-6A97-0F8D-1470-468BD3D86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418ECF-D494-2BD1-E84D-50A3A6EA3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5C2F2-867A-AA34-8AAB-93119B879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C7338-A45C-EDF9-339E-742D843CC4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69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5042-C7CF-205B-7CFB-8D4F095F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29499-65C8-CCFA-5886-3669C3129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F01AC3-12A5-7A4A-B6A7-A88595028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7B5D0-53C0-4633-3F21-186AE357CF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31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60B7B-BFE7-409A-F32E-8CDBA3A1C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202CD0-2D51-B1B2-493E-977F4AC50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61A52-ADE2-D331-4103-EDCD3D500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F4E52-1AB2-313A-A530-FF96A96358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64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4A4F4-42B3-07F0-EAC0-8229A57B3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C1880-F8C1-4AB5-F712-8C464DC3D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2BE9C0-248F-8870-D8AB-51A51212A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57C2A-43DF-1207-6DC7-D8CA9FD34A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08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EB290-5E58-D1F6-2C44-7DF813838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76AE7-0A9F-FEBA-7D72-C2C2B985EA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ECBF6F-437C-C26A-0452-81FCCBDAC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1816B-F672-504A-00FD-416FA956C7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12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AF5F9-4153-8E44-85E9-2DD97D9C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179E3-D6DA-B365-DD92-4C476F2D2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7CDF1C-CEC0-FAB3-4241-442251177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E16FC-57A4-66C1-C46D-B76D001C05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051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00071-9E33-D8D6-05D1-E6733171A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C6BC99-0C94-2287-9CCD-91960A3B2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70952D-03EE-DB6F-ECD4-3FA8686B1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356D7-D7C2-960F-2C0C-06B2001F53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23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BC513-4A4D-6E3F-2965-5C14D8E08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873299-B989-E839-3864-24312A974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0A893-11A9-760F-B16F-5C18BAE8C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15A55-7BA9-2126-8604-7B02D2C18E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54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654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8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anchor="ctr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>
            <a:normAutofit/>
          </a:bodyPr>
          <a:lstStyle>
            <a:lvl1pPr algn="l">
              <a:defRPr lang="en-US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984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26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8B32B-5770-437F-0691-BD624BA4A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3C97BD-1E0D-FCC1-04EE-05C3F8C02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49604-21A1-431C-BA6D-CE0F61BF5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9CB6-2E3E-4E55-DBB0-32823EE7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0079C-3C4E-5A8A-B4FB-89D9998A7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059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ED1C0-2A6D-C3E4-CBDA-9528BD6C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3AABB-33C8-9B35-5678-5CEF5A3E0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E161A-73C8-B4DE-655D-55E754885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56C67-41C9-C23C-DAA9-F491439D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9F595-34FA-6053-F9C5-D30796247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3738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D8D74-EDED-A016-80FE-71894A931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9C478-8D5E-5222-95F0-26C269A5D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578A0-CCCA-6FA2-D071-3AE5D4CF4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6C13F-96FC-BDF4-1DAC-ECAC5213E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ED254-BC0A-78AF-E439-8CB144D3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209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D1F80-0EB3-7C08-EB56-2146F02E8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89A83-3139-D9DB-E76B-580DD4577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E0844-E09A-BF7E-B1D0-954FB3F86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3DCC6-B97C-9566-8CEE-A3FA2E68D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87270-5D53-3E37-093B-8B6A7BB0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F7BF86-1711-1AAE-4B55-B9F8D2277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3120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FA85-9F62-72CF-D512-67F099CC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B4A12-D8ED-BBE8-6305-0A807033B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91D7A-B6B2-C624-8ED5-A42FEC40B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A2AC7A-8058-76A7-58B6-E39B777A8C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8468A-FD3B-5471-A28B-F9F9CE8CA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6EA7E3-9D0D-6B80-50CE-9A9E2343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48E137-C1F2-60C8-E31D-71A03A4C8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EFA0E-317A-1596-4855-FDD7DF03C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36586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201C5-79DC-5AFE-2D4D-A646C7A7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BF2F24-BD1D-930E-ACE7-F8234FB8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EAB6C8-100C-185B-390E-62B1625D6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6B7E7-C3EF-F9F3-3112-A245BD083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65368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74D58C-40DE-197D-03B1-874BBA8F5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BA309C-FDAD-749B-28D5-58B45FB32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E06AF-D9F2-D207-EE97-9709CB645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2122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BC18D-CF5F-786A-2B43-1269376D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812C7-8279-3505-8E28-198CCD73A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A160A-E47B-C6EB-7099-A1F718AAF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8CB2B-082D-AD1B-5590-27DC310C9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076F35-442E-E111-F061-A5DFDAB94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5391C-29D4-266E-B1F1-022B7716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0652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81120-F904-88C3-B52A-41EC33542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535EC1-C8A3-9489-08B5-9A3DFD2C88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8EAE3-1E74-6212-F4D3-FC32CA92C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0B1BD-29C0-9D2E-D11A-1C99099D1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CD802-CCDD-0472-69D1-73B61A37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BE4AA-6322-E926-4339-1D94B354B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3405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82D01-D1DB-46E0-E68F-4C561FAD7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0FDF3F-DE14-165D-F9D9-B9B8D4077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6879C-EF04-C49C-5F53-9C27C64D0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F184D-B085-6076-5658-8AF2C680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20B15-1F9F-9A20-942B-163DF5C6E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1956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EA7BE5-42B9-F1CD-1912-2FA6BB39F9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5DDA6-CDAD-4C75-4AEC-4AA4CE1B5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9E884-CDEB-8614-6AAC-B55049193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BFC1-4008-4FB0-962A-075FB2F351B8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8439C-F69B-FA53-AF5C-E78EF8607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7B926-6B8B-D626-DFB4-F1E07F7B5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FE02-D564-4655-933B-E5D557C9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57011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843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  <p:sldLayoutId id="2147483676" r:id="rId14"/>
    <p:sldLayoutId id="214748367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D90357-51AD-555D-C165-560FBFF33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CD5B7-C55D-2AFA-A8D7-DF09886F4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99823-9FD4-8463-0ACC-E77238EA2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EFE0A-35FA-1520-3ECC-4B3B1944F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04778-B2EF-87CC-4925-2D69FE9ED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60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1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18" Type="http://schemas.openxmlformats.org/officeDocument/2006/relationships/image" Target="../media/image3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sv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muslim.or.id/84574-hukum-autopsi-jenazah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muslim.or.id/84574-hukum-autopsi-jenazah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mmifinland.fi/wp-content/uploads/2023/04/Ilmoitus-uskonnolliseen-yhdyskuntaan-liittymisesta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://www.islamilainenhautaus.info/" TargetMode="External"/><Relationship Id="rId5" Type="http://schemas.openxmlformats.org/officeDocument/2006/relationships/hyperlink" Target="http://www.masjidiman.com/" TargetMode="Externa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kuislam.com/blog/ibadah/cara-solat-jenazah/#0219cf36-b624-40e6-9598-7871392baf9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www.detik.com/hikmah/khazanah/d-6996108/cara-sholat-jenazah-dan-bacaannya-untuk-laki-laki-dan-perempuan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muslim.or.id/82359-fikih-pengurusan-jenazah-5-tata-cara-menguburkan-mayit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muslim.or.id/82359-fikih-pengurusan-jenazah-5-tata-cara-menguburkan-mayit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muslim.or.id/82359-fikih-pengurusan-jenazah-5-tata-cara-menguburkan-mayit.html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slamilainenhautaus.info/" TargetMode="External"/><Relationship Id="rId3" Type="http://schemas.openxmlformats.org/officeDocument/2006/relationships/image" Target="../media/image49.png"/><Relationship Id="rId7" Type="http://schemas.openxmlformats.org/officeDocument/2006/relationships/hyperlink" Target="https://masjidiman.com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hyperlink" Target="https://wa.me/+358468889654" TargetMode="External"/><Relationship Id="rId9" Type="http://schemas.openxmlformats.org/officeDocument/2006/relationships/hyperlink" Target="https://immifinland.fi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75A9F7-299B-4D7D-2D0B-B4D31FE4E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5358" y="3967480"/>
            <a:ext cx="7436642" cy="3200400"/>
          </a:xfrm>
        </p:spPr>
        <p:txBody>
          <a:bodyPr/>
          <a:lstStyle/>
          <a:p>
            <a:r>
              <a:rPr lang="es-ES" dirty="0" err="1"/>
              <a:t>Panduan</a:t>
            </a:r>
            <a:r>
              <a:rPr lang="es-ES" dirty="0"/>
              <a:t> dan tata cara </a:t>
            </a:r>
            <a:r>
              <a:rPr lang="es-ES" dirty="0" err="1"/>
              <a:t>pengurusan</a:t>
            </a:r>
            <a:r>
              <a:rPr lang="es-ES" dirty="0"/>
              <a:t> </a:t>
            </a:r>
            <a:r>
              <a:rPr lang="es-ES" dirty="0" err="1"/>
              <a:t>jenazah</a:t>
            </a:r>
            <a:r>
              <a:rPr lang="es-ES" dirty="0"/>
              <a:t> </a:t>
            </a:r>
            <a:r>
              <a:rPr lang="es-ES" dirty="0" err="1"/>
              <a:t>Muslim</a:t>
            </a:r>
            <a:r>
              <a:rPr lang="es-ES" dirty="0"/>
              <a:t> di Finlandia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F7D951-62F9-53A7-D2ED-D03F3C7AF0BD}"/>
              </a:ext>
            </a:extLst>
          </p:cNvPr>
          <p:cNvSpPr txBox="1"/>
          <p:nvPr/>
        </p:nvSpPr>
        <p:spPr>
          <a:xfrm>
            <a:off x="7599919" y="3598148"/>
            <a:ext cx="467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IRFAN HANDRIAN | 27 SEPTEMBER 2025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B15C8E-6B67-5AD2-1EDE-0819B2DE8D20}"/>
              </a:ext>
            </a:extLst>
          </p:cNvPr>
          <p:cNvCxnSpPr/>
          <p:nvPr/>
        </p:nvCxnSpPr>
        <p:spPr>
          <a:xfrm>
            <a:off x="5770880" y="4460240"/>
            <a:ext cx="613664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Graphic 2" descr="Fanous outline">
            <a:extLst>
              <a:ext uri="{FF2B5EF4-FFF2-40B4-BE49-F238E27FC236}">
                <a16:creationId xmlns:a16="http://schemas.microsoft.com/office/drawing/2014/main" id="{1A7234DA-85B1-791F-F75E-1CD027DB6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3679" y="-34776"/>
            <a:ext cx="1850569" cy="1850569"/>
          </a:xfrm>
          <a:prstGeom prst="rect">
            <a:avLst/>
          </a:prstGeom>
        </p:spPr>
      </p:pic>
      <p:pic>
        <p:nvPicPr>
          <p:cNvPr id="4" name="Graphic 3" descr="Fanous outline">
            <a:extLst>
              <a:ext uri="{FF2B5EF4-FFF2-40B4-BE49-F238E27FC236}">
                <a16:creationId xmlns:a16="http://schemas.microsoft.com/office/drawing/2014/main" id="{6A3CC9DE-AEDE-C395-9E83-24C1F307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36719" y="193395"/>
            <a:ext cx="1066446" cy="1066446"/>
          </a:xfrm>
          <a:prstGeom prst="rect">
            <a:avLst/>
          </a:prstGeom>
        </p:spPr>
      </p:pic>
      <p:pic>
        <p:nvPicPr>
          <p:cNvPr id="9" name="Graphic 8" descr="Moon outline">
            <a:extLst>
              <a:ext uri="{FF2B5EF4-FFF2-40B4-BE49-F238E27FC236}">
                <a16:creationId xmlns:a16="http://schemas.microsoft.com/office/drawing/2014/main" id="{2DF483CE-7383-E5B6-AED4-D096EFBD62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14028" flipH="1">
            <a:off x="542146" y="2387914"/>
            <a:ext cx="2789799" cy="2789799"/>
          </a:xfrm>
          <a:prstGeom prst="rect">
            <a:avLst/>
          </a:prstGeom>
        </p:spPr>
      </p:pic>
      <p:pic>
        <p:nvPicPr>
          <p:cNvPr id="11" name="Graphic 10" descr="Star outline">
            <a:extLst>
              <a:ext uri="{FF2B5EF4-FFF2-40B4-BE49-F238E27FC236}">
                <a16:creationId xmlns:a16="http://schemas.microsoft.com/office/drawing/2014/main" id="{022222FE-3FAD-9CA9-389F-66EF94A9AD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1746" y="3326005"/>
            <a:ext cx="798539" cy="79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anchor="b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02A8827-B1A1-2D2F-D6DD-E886B886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261E3F5-0DDA-9F81-DFB0-B56728FBB23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79969901"/>
              </p:ext>
            </p:extLst>
          </p:nvPr>
        </p:nvGraphicFramePr>
        <p:xfrm>
          <a:off x="1322388" y="2763078"/>
          <a:ext cx="7288212" cy="3407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phic 2" descr="Moon outline">
            <a:extLst>
              <a:ext uri="{FF2B5EF4-FFF2-40B4-BE49-F238E27FC236}">
                <a16:creationId xmlns:a16="http://schemas.microsoft.com/office/drawing/2014/main" id="{204784A5-8B87-858E-0D13-DA5BE77945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714028" flipH="1">
            <a:off x="8978450" y="-316152"/>
            <a:ext cx="2789799" cy="2789799"/>
          </a:xfrm>
          <a:prstGeom prst="rect">
            <a:avLst/>
          </a:prstGeom>
        </p:spPr>
      </p:pic>
      <p:pic>
        <p:nvPicPr>
          <p:cNvPr id="4" name="Graphic 3" descr="Star outline">
            <a:extLst>
              <a:ext uri="{FF2B5EF4-FFF2-40B4-BE49-F238E27FC236}">
                <a16:creationId xmlns:a16="http://schemas.microsoft.com/office/drawing/2014/main" id="{C0D176D5-9698-3429-4AFE-2B8B0CC153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62363" y="572520"/>
            <a:ext cx="798539" cy="79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19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F963D1-AF09-2571-D4BA-2AA4F5804EEB}"/>
              </a:ext>
            </a:extLst>
          </p:cNvPr>
          <p:cNvSpPr/>
          <p:nvPr/>
        </p:nvSpPr>
        <p:spPr>
          <a:xfrm>
            <a:off x="0" y="2971999"/>
            <a:ext cx="12191999" cy="1753764"/>
          </a:xfrm>
          <a:prstGeom prst="rect">
            <a:avLst/>
          </a:prstGeom>
          <a:solidFill>
            <a:schemeClr val="accent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Call center with solid fill">
            <a:extLst>
              <a:ext uri="{FF2B5EF4-FFF2-40B4-BE49-F238E27FC236}">
                <a16:creationId xmlns:a16="http://schemas.microsoft.com/office/drawing/2014/main" id="{C2921E73-367F-DCCD-6990-3E9E09F24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4567" y="2050415"/>
            <a:ext cx="674745" cy="6747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317E96-61D4-4ADD-53B9-4F6FCD7A0664}"/>
              </a:ext>
            </a:extLst>
          </p:cNvPr>
          <p:cNvSpPr txBox="1"/>
          <p:nvPr/>
        </p:nvSpPr>
        <p:spPr>
          <a:xfrm>
            <a:off x="282718" y="132561"/>
            <a:ext cx="7679487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1970"/>
            <a:r>
              <a:rPr lang="en-US" sz="2333" dirty="0">
                <a:solidFill>
                  <a:schemeClr val="accent1"/>
                </a:solidFill>
                <a:latin typeface="Calibri" panose="020F0502020204030204"/>
              </a:rPr>
              <a:t>PANDUAN DAN TATA CARA PENGURUSAN JENAZAH </a:t>
            </a:r>
          </a:p>
          <a:p>
            <a:pPr defTabSz="761970"/>
            <a:r>
              <a:rPr lang="en-US" sz="2333" dirty="0">
                <a:solidFill>
                  <a:schemeClr val="accent1"/>
                </a:solidFill>
                <a:latin typeface="Calibri" panose="020F0502020204030204"/>
              </a:rPr>
              <a:t>DI FINLANDIA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9DF0DB-AC73-01A1-84F9-D07583A482E2}"/>
              </a:ext>
            </a:extLst>
          </p:cNvPr>
          <p:cNvSpPr/>
          <p:nvPr/>
        </p:nvSpPr>
        <p:spPr>
          <a:xfrm>
            <a:off x="358196" y="1232261"/>
            <a:ext cx="635000" cy="5899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1970"/>
            <a:r>
              <a:rPr lang="en-US" sz="3000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F8ECB-63DB-DE96-524B-C1A4FE9DB3F9}"/>
              </a:ext>
            </a:extLst>
          </p:cNvPr>
          <p:cNvSpPr/>
          <p:nvPr/>
        </p:nvSpPr>
        <p:spPr>
          <a:xfrm>
            <a:off x="4074312" y="1242811"/>
            <a:ext cx="635000" cy="589905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1970"/>
            <a:r>
              <a:rPr lang="en-US" sz="3000" dirty="0">
                <a:solidFill>
                  <a:schemeClr val="bg1"/>
                </a:solidFill>
                <a:latin typeface="Calibri" panose="020F0502020204030204"/>
              </a:rPr>
              <a:t>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6465B2-E7B6-1D3F-A4F1-36AAB115928C}"/>
              </a:ext>
            </a:extLst>
          </p:cNvPr>
          <p:cNvGrpSpPr/>
          <p:nvPr/>
        </p:nvGrpSpPr>
        <p:grpSpPr>
          <a:xfrm>
            <a:off x="343796" y="1961873"/>
            <a:ext cx="3642495" cy="939991"/>
            <a:chOff x="343796" y="1961873"/>
            <a:chExt cx="3642495" cy="93999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3C8AF3D-F75E-7B40-5437-B6C1790E8C0A}"/>
                </a:ext>
              </a:extLst>
            </p:cNvPr>
            <p:cNvSpPr txBox="1"/>
            <p:nvPr/>
          </p:nvSpPr>
          <p:spPr>
            <a:xfrm>
              <a:off x="387164" y="2007587"/>
              <a:ext cx="8072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761970"/>
              <a:r>
                <a:rPr lang="en-US" sz="2400" dirty="0">
                  <a:solidFill>
                    <a:schemeClr val="accent1"/>
                  </a:solidFill>
                  <a:latin typeface="Calibri" panose="020F0502020204030204"/>
                </a:rPr>
                <a:t>112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FA6FD5E-6713-6674-B144-950989A4FB34}"/>
                </a:ext>
              </a:extLst>
            </p:cNvPr>
            <p:cNvGrpSpPr/>
            <p:nvPr/>
          </p:nvGrpSpPr>
          <p:grpSpPr>
            <a:xfrm>
              <a:off x="343796" y="1961873"/>
              <a:ext cx="3642495" cy="939991"/>
              <a:chOff x="343796" y="1961873"/>
              <a:chExt cx="3642495" cy="939991"/>
            </a:xfrm>
          </p:grpSpPr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1DB1CE48-5AF8-D214-A3F8-D5255D095432}"/>
                  </a:ext>
                </a:extLst>
              </p:cNvPr>
              <p:cNvSpPr/>
              <p:nvPr/>
            </p:nvSpPr>
            <p:spPr>
              <a:xfrm>
                <a:off x="343796" y="1961873"/>
                <a:ext cx="3642495" cy="915631"/>
              </a:xfrm>
              <a:prstGeom prst="homePlat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61970"/>
                <a:endParaRPr lang="en-US" sz="150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7" name="Graphic 6" descr="Speaker phone with solid fill">
                <a:extLst>
                  <a:ext uri="{FF2B5EF4-FFF2-40B4-BE49-F238E27FC236}">
                    <a16:creationId xmlns:a16="http://schemas.microsoft.com/office/drawing/2014/main" id="{492CE63F-73C3-8A18-C130-26C6A4787F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8532" y="2347437"/>
                <a:ext cx="554427" cy="554427"/>
              </a:xfrm>
              <a:prstGeom prst="rect">
                <a:avLst/>
              </a:prstGeom>
            </p:spPr>
          </p:pic>
          <p:pic>
            <p:nvPicPr>
              <p:cNvPr id="17" name="Graphic 16" descr="Clock outline">
                <a:extLst>
                  <a:ext uri="{FF2B5EF4-FFF2-40B4-BE49-F238E27FC236}">
                    <a16:creationId xmlns:a16="http://schemas.microsoft.com/office/drawing/2014/main" id="{EA7AA216-58A9-9A2A-B2BD-2A2E6A163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134069" y="2142155"/>
                <a:ext cx="543162" cy="543162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EBCD6DB-0EDD-6AE9-FBAF-2273161098B9}"/>
                  </a:ext>
                </a:extLst>
              </p:cNvPr>
              <p:cNvSpPr txBox="1"/>
              <p:nvPr/>
            </p:nvSpPr>
            <p:spPr>
              <a:xfrm>
                <a:off x="1691073" y="1995372"/>
                <a:ext cx="2004653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8115" indent="-238115" defTabSz="761970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accent1"/>
                    </a:solidFill>
                    <a:latin typeface="Calibri" panose="020F0502020204030204"/>
                  </a:rPr>
                  <a:t>HUBUNGI 112</a:t>
                </a:r>
              </a:p>
              <a:p>
                <a:pPr marL="238115" indent="-238115" defTabSz="761970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accent1"/>
                    </a:solidFill>
                    <a:latin typeface="Calibri" panose="020F0502020204030204"/>
                  </a:rPr>
                  <a:t>SURAT DOKTER PERIHAL KEMATIAN</a:t>
                </a: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D519428-F822-E4C3-7201-2DDFB78AE2A9}"/>
              </a:ext>
            </a:extLst>
          </p:cNvPr>
          <p:cNvSpPr txBox="1"/>
          <p:nvPr/>
        </p:nvSpPr>
        <p:spPr>
          <a:xfrm>
            <a:off x="4762716" y="1351875"/>
            <a:ext cx="346287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761970"/>
            <a:r>
              <a:rPr lang="en-US" sz="2000" dirty="0">
                <a:solidFill>
                  <a:schemeClr val="accent1"/>
                </a:solidFill>
                <a:latin typeface="Calibri" panose="020F0502020204030204"/>
              </a:rPr>
              <a:t>PERSIAPAN &amp; PEMBERITAHUAN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BD0660-ADE6-F885-6ADF-C53E5CA499CD}"/>
              </a:ext>
            </a:extLst>
          </p:cNvPr>
          <p:cNvSpPr txBox="1"/>
          <p:nvPr/>
        </p:nvSpPr>
        <p:spPr>
          <a:xfrm>
            <a:off x="1149401" y="1357689"/>
            <a:ext cx="187230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761970"/>
            <a:r>
              <a:rPr lang="en-US" sz="2000" dirty="0">
                <a:solidFill>
                  <a:schemeClr val="accent1"/>
                </a:solidFill>
                <a:latin typeface="Calibri" panose="020F0502020204030204"/>
              </a:rPr>
              <a:t>SAAT KEMATIAN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12295-1066-A6BE-8B60-5AB2C9E519BC}"/>
              </a:ext>
            </a:extLst>
          </p:cNvPr>
          <p:cNvSpPr txBox="1"/>
          <p:nvPr/>
        </p:nvSpPr>
        <p:spPr>
          <a:xfrm>
            <a:off x="4736916" y="2032111"/>
            <a:ext cx="300944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15" indent="-238115" defTabSz="76197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accent1"/>
                </a:solidFill>
                <a:latin typeface="Calibri" panose="020F0502020204030204"/>
              </a:rPr>
              <a:t>HUBUNGI KOMUNITAS MUSLIM </a:t>
            </a:r>
          </a:p>
          <a:p>
            <a:pPr marL="238115" indent="-238115" defTabSz="76197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accent1"/>
                </a:solidFill>
                <a:latin typeface="Calibri" panose="020F0502020204030204"/>
              </a:rPr>
              <a:t>PELAPORAN BADAN SETEMPAT</a:t>
            </a:r>
            <a:endParaRPr lang="en-US" sz="1600" dirty="0">
              <a:solidFill>
                <a:schemeClr val="accent1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E66100-FE38-3708-B6BB-B60F67C0A111}"/>
              </a:ext>
            </a:extLst>
          </p:cNvPr>
          <p:cNvSpPr/>
          <p:nvPr/>
        </p:nvSpPr>
        <p:spPr>
          <a:xfrm>
            <a:off x="8337496" y="1200404"/>
            <a:ext cx="635000" cy="58990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1970"/>
            <a:r>
              <a:rPr lang="en-US" sz="3000" dirty="0">
                <a:solidFill>
                  <a:schemeClr val="bg1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A52FF8-AFDD-4F6D-A0FC-F917A6806E03}"/>
              </a:ext>
            </a:extLst>
          </p:cNvPr>
          <p:cNvSpPr txBox="1"/>
          <p:nvPr/>
        </p:nvSpPr>
        <p:spPr>
          <a:xfrm>
            <a:off x="9171059" y="1232261"/>
            <a:ext cx="131593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761970"/>
            <a:r>
              <a:rPr lang="en-US" sz="2000" dirty="0">
                <a:solidFill>
                  <a:schemeClr val="accent1"/>
                </a:solidFill>
                <a:latin typeface="Calibri" panose="020F0502020204030204"/>
              </a:rPr>
              <a:t>DOKUMEN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B73742-15C8-9E10-89BA-A1546BFE3835}"/>
              </a:ext>
            </a:extLst>
          </p:cNvPr>
          <p:cNvSpPr txBox="1"/>
          <p:nvPr/>
        </p:nvSpPr>
        <p:spPr>
          <a:xfrm>
            <a:off x="1064747" y="3071346"/>
            <a:ext cx="244009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761970"/>
            <a:r>
              <a:rPr lang="en-US" sz="2000" dirty="0">
                <a:solidFill>
                  <a:schemeClr val="accent1"/>
                </a:solidFill>
                <a:latin typeface="Calibri" panose="020F0502020204030204"/>
              </a:rPr>
              <a:t>PEMANDIAN (GUHSL)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B0D827-3C99-F9D9-E50B-183190F32DE2}"/>
              </a:ext>
            </a:extLst>
          </p:cNvPr>
          <p:cNvSpPr/>
          <p:nvPr/>
        </p:nvSpPr>
        <p:spPr>
          <a:xfrm>
            <a:off x="358196" y="3039877"/>
            <a:ext cx="635000" cy="5899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1970"/>
            <a:r>
              <a:rPr lang="en-US" sz="3000" dirty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400D1A-6F94-379C-CB00-FECE50C29738}"/>
              </a:ext>
            </a:extLst>
          </p:cNvPr>
          <p:cNvSpPr txBox="1"/>
          <p:nvPr/>
        </p:nvSpPr>
        <p:spPr>
          <a:xfrm>
            <a:off x="9171059" y="3069206"/>
            <a:ext cx="215065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761970"/>
            <a:r>
              <a:rPr lang="en-US" sz="2000" dirty="0">
                <a:solidFill>
                  <a:schemeClr val="accent1"/>
                </a:solidFill>
                <a:latin typeface="Calibri" panose="020F0502020204030204"/>
              </a:rPr>
              <a:t>TRANSPORT &amp; IZIN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D5962F-07B3-4665-5042-9077F37310DA}"/>
              </a:ext>
            </a:extLst>
          </p:cNvPr>
          <p:cNvSpPr/>
          <p:nvPr/>
        </p:nvSpPr>
        <p:spPr>
          <a:xfrm>
            <a:off x="8371663" y="3035749"/>
            <a:ext cx="635000" cy="5899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1970"/>
            <a:r>
              <a:rPr lang="en-US" sz="3000" dirty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7D00F7A-7D7E-232C-DAFF-77EBE96BA26F}"/>
              </a:ext>
            </a:extLst>
          </p:cNvPr>
          <p:cNvSpPr/>
          <p:nvPr/>
        </p:nvSpPr>
        <p:spPr>
          <a:xfrm>
            <a:off x="4101916" y="3044332"/>
            <a:ext cx="635000" cy="589905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1970"/>
            <a:r>
              <a:rPr lang="en-US" sz="3000" dirty="0">
                <a:solidFill>
                  <a:schemeClr val="bg1"/>
                </a:solidFill>
                <a:latin typeface="Calibri" panose="020F0502020204030204"/>
              </a:rPr>
              <a:t>5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BDB5AC-F26A-AC5F-A7CD-3767F87891F4}"/>
              </a:ext>
            </a:extLst>
          </p:cNvPr>
          <p:cNvGrpSpPr/>
          <p:nvPr/>
        </p:nvGrpSpPr>
        <p:grpSpPr>
          <a:xfrm>
            <a:off x="387163" y="3777621"/>
            <a:ext cx="3761029" cy="854108"/>
            <a:chOff x="387163" y="3777621"/>
            <a:chExt cx="3761029" cy="854108"/>
          </a:xfrm>
        </p:grpSpPr>
        <p:sp>
          <p:nvSpPr>
            <p:cNvPr id="2" name="Arrow: Pentagon 1">
              <a:extLst>
                <a:ext uri="{FF2B5EF4-FFF2-40B4-BE49-F238E27FC236}">
                  <a16:creationId xmlns:a16="http://schemas.microsoft.com/office/drawing/2014/main" id="{E6CEB555-716B-264B-1BDD-A854B1F162E0}"/>
                </a:ext>
              </a:extLst>
            </p:cNvPr>
            <p:cNvSpPr/>
            <p:nvPr/>
          </p:nvSpPr>
          <p:spPr>
            <a:xfrm>
              <a:off x="387163" y="3777621"/>
              <a:ext cx="3642495" cy="854108"/>
            </a:xfrm>
            <a:prstGeom prst="homePlate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61970"/>
              <a:endParaRPr lang="en-US" sz="15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39" name="Graphic 38" descr="Shower outline">
              <a:extLst>
                <a:ext uri="{FF2B5EF4-FFF2-40B4-BE49-F238E27FC236}">
                  <a16:creationId xmlns:a16="http://schemas.microsoft.com/office/drawing/2014/main" id="{4991C151-8148-569D-3710-691FB768A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8532" y="3861494"/>
              <a:ext cx="626215" cy="62621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6028EE1-3A0E-E2EA-EAB5-8B85968C6FA3}"/>
                </a:ext>
              </a:extLst>
            </p:cNvPr>
            <p:cNvSpPr txBox="1"/>
            <p:nvPr/>
          </p:nvSpPr>
          <p:spPr>
            <a:xfrm>
              <a:off x="1223118" y="3819299"/>
              <a:ext cx="292507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61970"/>
              <a:r>
                <a:rPr lang="fi-FI" sz="1500" dirty="0">
                  <a:solidFill>
                    <a:schemeClr val="accent1"/>
                  </a:solidFill>
                  <a:latin typeface="Calibri" panose="020F0502020204030204"/>
                </a:rPr>
                <a:t>Jenazah dimandikan dan dibersihkan sesuai syariat Islam. Diberikan kain kafan</a:t>
              </a:r>
              <a:endParaRPr lang="en-US" sz="1500" dirty="0">
                <a:solidFill>
                  <a:schemeClr val="accent1"/>
                </a:solidFill>
                <a:latin typeface="Calibri" panose="020F0502020204030204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DF5BFF4-C2C7-3D38-5316-C6A50E9AEACB}"/>
              </a:ext>
            </a:extLst>
          </p:cNvPr>
          <p:cNvGrpSpPr/>
          <p:nvPr/>
        </p:nvGrpSpPr>
        <p:grpSpPr>
          <a:xfrm>
            <a:off x="4103868" y="3768929"/>
            <a:ext cx="4150469" cy="784830"/>
            <a:chOff x="4103868" y="3768929"/>
            <a:chExt cx="4150469" cy="784830"/>
          </a:xfrm>
        </p:grpSpPr>
        <p:pic>
          <p:nvPicPr>
            <p:cNvPr id="37" name="Graphic 36" descr="Group of men outline">
              <a:extLst>
                <a:ext uri="{FF2B5EF4-FFF2-40B4-BE49-F238E27FC236}">
                  <a16:creationId xmlns:a16="http://schemas.microsoft.com/office/drawing/2014/main" id="{AB9C471A-6B77-84E2-F4B1-EE8253345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03868" y="3775546"/>
              <a:ext cx="762000" cy="762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5BA673D-F37A-AFD3-6168-2124567C1195}"/>
                </a:ext>
              </a:extLst>
            </p:cNvPr>
            <p:cNvSpPr txBox="1"/>
            <p:nvPr/>
          </p:nvSpPr>
          <p:spPr>
            <a:xfrm>
              <a:off x="4910183" y="3768929"/>
              <a:ext cx="334415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61970"/>
              <a:r>
                <a:rPr lang="fi-FI" sz="1500" dirty="0">
                  <a:solidFill>
                    <a:schemeClr val="accent1"/>
                  </a:solidFill>
                  <a:latin typeface="Calibri" panose="020F0502020204030204"/>
                </a:rPr>
                <a:t>Jenazah disholatkan secara berjamah dibaringkan sebelah kanan menghadap kiblat</a:t>
              </a:r>
              <a:endParaRPr lang="en-US" sz="1500" dirty="0">
                <a:solidFill>
                  <a:schemeClr val="accent1"/>
                </a:solidFill>
                <a:latin typeface="Calibri" panose="020F0502020204030204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F990651-B43E-6A87-7C84-01E89318D903}"/>
              </a:ext>
            </a:extLst>
          </p:cNvPr>
          <p:cNvGrpSpPr/>
          <p:nvPr/>
        </p:nvGrpSpPr>
        <p:grpSpPr>
          <a:xfrm>
            <a:off x="7929923" y="3753252"/>
            <a:ext cx="4193932" cy="857211"/>
            <a:chOff x="7929923" y="3753252"/>
            <a:chExt cx="4193932" cy="857211"/>
          </a:xfrm>
        </p:grpSpPr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24CB90EA-7A9B-B659-036F-FD7C06F0EE34}"/>
                </a:ext>
              </a:extLst>
            </p:cNvPr>
            <p:cNvSpPr/>
            <p:nvPr/>
          </p:nvSpPr>
          <p:spPr>
            <a:xfrm>
              <a:off x="7929923" y="3762081"/>
              <a:ext cx="4193932" cy="848382"/>
            </a:xfrm>
            <a:prstGeom prst="chevron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pic>
          <p:nvPicPr>
            <p:cNvPr id="5" name="Graphic 4" descr="Ambulance outline">
              <a:extLst>
                <a:ext uri="{FF2B5EF4-FFF2-40B4-BE49-F238E27FC236}">
                  <a16:creationId xmlns:a16="http://schemas.microsoft.com/office/drawing/2014/main" id="{EAD8DE9E-B37E-3509-76C3-1E702BA8D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373749" y="3753252"/>
              <a:ext cx="762000" cy="7620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5A3FBC7-F3D1-87BD-422B-1A9242384C64}"/>
                </a:ext>
              </a:extLst>
            </p:cNvPr>
            <p:cNvSpPr txBox="1"/>
            <p:nvPr/>
          </p:nvSpPr>
          <p:spPr>
            <a:xfrm>
              <a:off x="9081025" y="3772032"/>
              <a:ext cx="3042829" cy="7848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761970"/>
              <a:r>
                <a:rPr lang="fi-FI" sz="1500" dirty="0">
                  <a:solidFill>
                    <a:schemeClr val="accent1"/>
                  </a:solidFill>
                  <a:latin typeface="Calibri" panose="020F0502020204030204"/>
                </a:rPr>
                <a:t>Jenazah dintar dengan ambulan / mobil jenazah, setelah mendapatkan izin resmi pemakaman</a:t>
              </a:r>
              <a:endParaRPr lang="en-US" sz="1500" dirty="0">
                <a:solidFill>
                  <a:schemeClr val="accent1"/>
                </a:solidFill>
                <a:latin typeface="Calibri" panose="020F0502020204030204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24C7DE4-D59B-E0B7-32AA-309BE231FA1C}"/>
              </a:ext>
            </a:extLst>
          </p:cNvPr>
          <p:cNvGrpSpPr/>
          <p:nvPr/>
        </p:nvGrpSpPr>
        <p:grpSpPr>
          <a:xfrm>
            <a:off x="8023283" y="1847919"/>
            <a:ext cx="4029870" cy="923181"/>
            <a:chOff x="8023283" y="1847919"/>
            <a:chExt cx="4029870" cy="923181"/>
          </a:xfrm>
        </p:grpSpPr>
        <p:sp>
          <p:nvSpPr>
            <p:cNvPr id="36" name="Arrow: Chevron 35">
              <a:extLst>
                <a:ext uri="{FF2B5EF4-FFF2-40B4-BE49-F238E27FC236}">
                  <a16:creationId xmlns:a16="http://schemas.microsoft.com/office/drawing/2014/main" id="{C0077E36-B4BA-469F-02C2-7A023F97E76A}"/>
                </a:ext>
              </a:extLst>
            </p:cNvPr>
            <p:cNvSpPr/>
            <p:nvPr/>
          </p:nvSpPr>
          <p:spPr>
            <a:xfrm>
              <a:off x="8023283" y="1922718"/>
              <a:ext cx="4029870" cy="848382"/>
            </a:xfrm>
            <a:prstGeom prst="chevron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33954F5-15BB-A986-F422-B4EA70E5704F}"/>
                </a:ext>
              </a:extLst>
            </p:cNvPr>
            <p:cNvSpPr txBox="1"/>
            <p:nvPr/>
          </p:nvSpPr>
          <p:spPr>
            <a:xfrm>
              <a:off x="9277272" y="1847919"/>
              <a:ext cx="272882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19100" lvl="1" indent="-238115" defTabSz="761970">
                <a:buFont typeface="Arial" panose="020B0604020202020204" pitchFamily="34" charset="0"/>
                <a:buChar char="•"/>
              </a:pPr>
              <a:endParaRPr lang="en-US" sz="1500" dirty="0">
                <a:solidFill>
                  <a:schemeClr val="accent1"/>
                </a:solidFill>
                <a:latin typeface="Calibri" panose="020F0502020204030204"/>
              </a:endParaRPr>
            </a:p>
            <a:p>
              <a:pPr marL="238115" indent="-238115" defTabSz="761970">
                <a:buFont typeface="Arial" panose="020B0604020202020204" pitchFamily="34" charset="0"/>
                <a:buChar char="•"/>
              </a:pPr>
              <a:r>
                <a:rPr lang="en-US" sz="1500" dirty="0">
                  <a:solidFill>
                    <a:schemeClr val="accent1"/>
                  </a:solidFill>
                  <a:latin typeface="Calibri" panose="020F0502020204030204"/>
                </a:rPr>
                <a:t>SURAT KEMATIAN</a:t>
              </a:r>
            </a:p>
            <a:p>
              <a:pPr marL="238115" indent="-238115" defTabSz="761970">
                <a:buFont typeface="Arial" panose="020B0604020202020204" pitchFamily="34" charset="0"/>
                <a:buChar char="•"/>
              </a:pPr>
              <a:r>
                <a:rPr lang="en-US" sz="1500" dirty="0">
                  <a:solidFill>
                    <a:schemeClr val="accent1"/>
                  </a:solidFill>
                  <a:latin typeface="Calibri" panose="020F0502020204030204"/>
                </a:rPr>
                <a:t>PASPOR/KTP</a:t>
              </a:r>
            </a:p>
          </p:txBody>
        </p:sp>
        <p:pic>
          <p:nvPicPr>
            <p:cNvPr id="41" name="Graphic 40" descr="Open book outline">
              <a:extLst>
                <a:ext uri="{FF2B5EF4-FFF2-40B4-BE49-F238E27FC236}">
                  <a16:creationId xmlns:a16="http://schemas.microsoft.com/office/drawing/2014/main" id="{2400A51B-85CD-77DC-1F49-96080818D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531719" y="1980173"/>
              <a:ext cx="698500" cy="6985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61BE133-4DA9-D3DB-F2C7-25DBBF97D067}"/>
              </a:ext>
            </a:extLst>
          </p:cNvPr>
          <p:cNvGrpSpPr/>
          <p:nvPr/>
        </p:nvGrpSpPr>
        <p:grpSpPr>
          <a:xfrm>
            <a:off x="4040428" y="5596726"/>
            <a:ext cx="3678324" cy="784830"/>
            <a:chOff x="4040428" y="5596726"/>
            <a:chExt cx="3678324" cy="784830"/>
          </a:xfrm>
        </p:grpSpPr>
        <p:pic>
          <p:nvPicPr>
            <p:cNvPr id="25" name="Graphic 24" descr="Gravestone with solid fill">
              <a:extLst>
                <a:ext uri="{FF2B5EF4-FFF2-40B4-BE49-F238E27FC236}">
                  <a16:creationId xmlns:a16="http://schemas.microsoft.com/office/drawing/2014/main" id="{81793C7D-A0EE-CFBB-052D-4E54D169D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040428" y="5596726"/>
              <a:ext cx="784830" cy="78483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3F32E0-95B1-921F-39B5-9A1FCEDB9ED8}"/>
                </a:ext>
              </a:extLst>
            </p:cNvPr>
            <p:cNvSpPr txBox="1"/>
            <p:nvPr/>
          </p:nvSpPr>
          <p:spPr>
            <a:xfrm>
              <a:off x="4709312" y="5617885"/>
              <a:ext cx="30094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61970"/>
              <a:r>
                <a:rPr lang="fi-FI" sz="1600" dirty="0">
                  <a:solidFill>
                    <a:schemeClr val="accent1"/>
                  </a:solidFill>
                  <a:latin typeface="Calibri" panose="020F0502020204030204"/>
                </a:rPr>
                <a:t>Jenazah dimakamkan menghadap kiblat. Prosesi singkat dan doa</a:t>
              </a:r>
              <a:endParaRPr lang="en-US" sz="1600" dirty="0">
                <a:solidFill>
                  <a:schemeClr val="accent1"/>
                </a:solidFill>
                <a:latin typeface="Calibri" panose="020F0502020204030204"/>
              </a:endParaRPr>
            </a:p>
          </p:txBody>
        </p:sp>
      </p:grp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4E6C95A0-6CF7-133A-89A9-6945B4D40E09}"/>
              </a:ext>
            </a:extLst>
          </p:cNvPr>
          <p:cNvSpPr/>
          <p:nvPr/>
        </p:nvSpPr>
        <p:spPr>
          <a:xfrm>
            <a:off x="3969710" y="5512828"/>
            <a:ext cx="4053574" cy="854108"/>
          </a:xfrm>
          <a:prstGeom prst="homePlat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1970"/>
            <a:endParaRPr lang="en-US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7EFA14-3A3C-274F-D54F-55968CA6112C}"/>
              </a:ext>
            </a:extLst>
          </p:cNvPr>
          <p:cNvGrpSpPr/>
          <p:nvPr/>
        </p:nvGrpSpPr>
        <p:grpSpPr>
          <a:xfrm>
            <a:off x="4039563" y="4870394"/>
            <a:ext cx="3886200" cy="1638653"/>
            <a:chOff x="4039563" y="4870394"/>
            <a:chExt cx="3886200" cy="163865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4C6D149-6CE2-C521-9835-D71E5B0061D3}"/>
                </a:ext>
              </a:extLst>
            </p:cNvPr>
            <p:cNvSpPr/>
            <p:nvPr/>
          </p:nvSpPr>
          <p:spPr>
            <a:xfrm>
              <a:off x="4106951" y="4870394"/>
              <a:ext cx="635000" cy="58990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61970"/>
              <a:r>
                <a:rPr lang="en-US" sz="3000" dirty="0">
                  <a:solidFill>
                    <a:prstClr val="white"/>
                  </a:solidFill>
                  <a:latin typeface="Calibri" panose="020F0502020204030204"/>
                </a:rPr>
                <a:t>7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AA1BDC-8447-3901-FF77-17EB33E7E576}"/>
                </a:ext>
              </a:extLst>
            </p:cNvPr>
            <p:cNvSpPr txBox="1"/>
            <p:nvPr/>
          </p:nvSpPr>
          <p:spPr>
            <a:xfrm>
              <a:off x="4886765" y="4976291"/>
              <a:ext cx="242829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761970"/>
              <a:r>
                <a:rPr lang="en-US" sz="2000" dirty="0">
                  <a:solidFill>
                    <a:schemeClr val="accent1"/>
                  </a:solidFill>
                  <a:latin typeface="Calibri" panose="020F0502020204030204"/>
                </a:rPr>
                <a:t>PEMAKAMAN (DAFN)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1532B17-0F34-88EF-6C45-237A0B5292D5}"/>
                </a:ext>
              </a:extLst>
            </p:cNvPr>
            <p:cNvSpPr/>
            <p:nvPr/>
          </p:nvSpPr>
          <p:spPr>
            <a:xfrm>
              <a:off x="4039563" y="5573063"/>
              <a:ext cx="3886200" cy="935984"/>
            </a:xfrm>
            <a:prstGeom prst="round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502A32C-CACD-F043-AA9F-B8CC5A8D363C}"/>
              </a:ext>
            </a:extLst>
          </p:cNvPr>
          <p:cNvSpPr txBox="1"/>
          <p:nvPr/>
        </p:nvSpPr>
        <p:spPr>
          <a:xfrm>
            <a:off x="9622115" y="5997604"/>
            <a:ext cx="2300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accent1"/>
                </a:solidFill>
              </a:rPr>
              <a:t>https://immifinland.fi/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7E01C7-B40F-C354-9CC1-00222683001C}"/>
              </a:ext>
            </a:extLst>
          </p:cNvPr>
          <p:cNvSpPr txBox="1"/>
          <p:nvPr/>
        </p:nvSpPr>
        <p:spPr>
          <a:xfrm>
            <a:off x="4995549" y="3095732"/>
            <a:ext cx="200189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761970"/>
            <a:r>
              <a:rPr lang="en-US" sz="2000" dirty="0">
                <a:solidFill>
                  <a:schemeClr val="accent1"/>
                </a:solidFill>
                <a:latin typeface="Calibri" panose="020F0502020204030204"/>
              </a:rPr>
              <a:t>SHOLAT JENAZAH</a:t>
            </a:r>
          </a:p>
        </p:txBody>
      </p:sp>
    </p:spTree>
    <p:extLst>
      <p:ext uri="{BB962C8B-B14F-4D97-AF65-F5344CB8AC3E}">
        <p14:creationId xmlns:p14="http://schemas.microsoft.com/office/powerpoint/2010/main" val="265561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20" grpId="0" animBg="1"/>
      <p:bldP spid="12" grpId="0" animBg="1"/>
      <p:bldP spid="21" grpId="0"/>
      <p:bldP spid="15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1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88492" y="1596460"/>
            <a:ext cx="8177709" cy="596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/>
              <a:t>1. Waktu </a:t>
            </a:r>
            <a:r>
              <a:rPr lang="en-US" sz="2400" b="1" dirty="0" err="1"/>
              <a:t>Pemakaman</a:t>
            </a:r>
            <a:endParaRPr lang="en-US" sz="24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0448BF-33DB-9FC0-4056-A26505019D63}"/>
              </a:ext>
            </a:extLst>
          </p:cNvPr>
          <p:cNvGrpSpPr/>
          <p:nvPr/>
        </p:nvGrpSpPr>
        <p:grpSpPr>
          <a:xfrm>
            <a:off x="3601993" y="2503577"/>
            <a:ext cx="3134757" cy="2991942"/>
            <a:chOff x="661492" y="2646362"/>
            <a:chExt cx="2917924" cy="2991942"/>
          </a:xfrm>
        </p:grpSpPr>
        <p:sp>
          <p:nvSpPr>
            <p:cNvPr id="4" name="Shape 1"/>
            <p:cNvSpPr/>
            <p:nvPr/>
          </p:nvSpPr>
          <p:spPr>
            <a:xfrm>
              <a:off x="661492" y="2646362"/>
              <a:ext cx="2917924" cy="2991942"/>
            </a:xfrm>
            <a:prstGeom prst="roundRect">
              <a:avLst>
                <a:gd name="adj" fmla="val 5830"/>
              </a:avLst>
            </a:prstGeom>
            <a:solidFill>
              <a:srgbClr val="FFFFFF"/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en-US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 2"/>
            <p:cNvSpPr/>
            <p:nvPr/>
          </p:nvSpPr>
          <p:spPr>
            <a:xfrm>
              <a:off x="856854" y="284172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Syariat Islam</a:t>
              </a:r>
              <a:endParaRPr lang="en-US" sz="1833" b="1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856854" y="3326011"/>
              <a:ext cx="25272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458" dirty="0">
                  <a:solidFill>
                    <a:srgbClr val="55575A"/>
                  </a:solidFill>
                  <a:latin typeface="Arial" panose="020B0604020202020204" pitchFamily="34" charset="0"/>
                  <a:ea typeface="Manrope" pitchFamily="34" charset="-122"/>
                  <a:cs typeface="Arial" panose="020B0604020202020204" pitchFamily="34" charset="0"/>
                </a:rPr>
                <a:t>Jenazah harus </a:t>
              </a:r>
              <a:r>
                <a:rPr lang="en-US" sz="1458" b="1" dirty="0">
                  <a:solidFill>
                    <a:srgbClr val="55575A"/>
                  </a:solidFill>
                  <a:latin typeface="Arial" panose="020B0604020202020204" pitchFamily="34" charset="0"/>
                  <a:ea typeface="Manrope" pitchFamily="34" charset="-122"/>
                  <a:cs typeface="Arial" panose="020B0604020202020204" pitchFamily="34" charset="0"/>
                </a:rPr>
                <a:t>segera</a:t>
              </a:r>
              <a:r>
                <a:rPr lang="en-US" sz="1458" dirty="0">
                  <a:solidFill>
                    <a:srgbClr val="55575A"/>
                  </a:solidFill>
                  <a:latin typeface="Arial" panose="020B0604020202020204" pitchFamily="34" charset="0"/>
                  <a:ea typeface="Manrope" pitchFamily="34" charset="-122"/>
                  <a:cs typeface="Arial" panose="020B0604020202020204" pitchFamily="34" charset="0"/>
                </a:rPr>
                <a:t> dimakamkan sesegera mungkin, idealnya dalam waktu </a:t>
              </a:r>
              <a:r>
                <a:rPr lang="en-US" sz="1458" b="1" dirty="0">
                  <a:solidFill>
                    <a:srgbClr val="55575A"/>
                  </a:solidFill>
                  <a:latin typeface="Arial" panose="020B0604020202020204" pitchFamily="34" charset="0"/>
                  <a:ea typeface="Manrope" pitchFamily="34" charset="-122"/>
                  <a:cs typeface="Arial" panose="020B0604020202020204" pitchFamily="34" charset="0"/>
                </a:rPr>
                <a:t>24 jam </a:t>
              </a:r>
              <a:r>
                <a:rPr lang="en-US" sz="1458" dirty="0">
                  <a:solidFill>
                    <a:srgbClr val="55575A"/>
                  </a:solidFill>
                  <a:latin typeface="Arial" panose="020B0604020202020204" pitchFamily="34" charset="0"/>
                  <a:ea typeface="Manrope" pitchFamily="34" charset="-122"/>
                  <a:cs typeface="Arial" panose="020B0604020202020204" pitchFamily="34" charset="0"/>
                </a:rPr>
                <a:t>setelah kematian untuk menghormati almarhum dan mengikuti tradisi kenabian.</a:t>
              </a:r>
              <a:endParaRPr lang="en-US" sz="145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A552C0-29BA-24FC-B12F-F1A17DC48674}"/>
              </a:ext>
            </a:extLst>
          </p:cNvPr>
          <p:cNvGrpSpPr/>
          <p:nvPr/>
        </p:nvGrpSpPr>
        <p:grpSpPr>
          <a:xfrm>
            <a:off x="321733" y="2503577"/>
            <a:ext cx="2912115" cy="3030042"/>
            <a:chOff x="3774777" y="2646362"/>
            <a:chExt cx="3134757" cy="3030042"/>
          </a:xfrm>
        </p:grpSpPr>
        <p:sp>
          <p:nvSpPr>
            <p:cNvPr id="7" name="Shape 4"/>
            <p:cNvSpPr/>
            <p:nvPr/>
          </p:nvSpPr>
          <p:spPr>
            <a:xfrm>
              <a:off x="3774777" y="2646362"/>
              <a:ext cx="3134757" cy="3030042"/>
            </a:xfrm>
            <a:prstGeom prst="roundRect">
              <a:avLst>
                <a:gd name="adj" fmla="val 5830"/>
              </a:avLst>
            </a:prstGeom>
            <a:noFill/>
            <a:ln w="38100">
              <a:solidFill>
                <a:srgbClr val="0070C0"/>
              </a:solidFill>
            </a:ln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endParaRPr lang="en-US" sz="1458">
                <a:solidFill>
                  <a:srgbClr val="55575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5"/>
            <p:cNvSpPr/>
            <p:nvPr/>
          </p:nvSpPr>
          <p:spPr>
            <a:xfrm>
              <a:off x="4261346" y="286077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Hukum Finlandia</a:t>
              </a:r>
              <a:endParaRPr lang="en-US" sz="1833" b="1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4261346" y="3345061"/>
              <a:ext cx="24891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458" dirty="0">
                  <a:solidFill>
                    <a:srgbClr val="55575A"/>
                  </a:solidFill>
                  <a:latin typeface="Arial" panose="020B0604020202020204" pitchFamily="34" charset="0"/>
                  <a:ea typeface="Manrope" pitchFamily="34" charset="-122"/>
                  <a:cs typeface="Arial" panose="020B0604020202020204" pitchFamily="34" charset="0"/>
                </a:rPr>
                <a:t>Pemakaman dapat </a:t>
              </a:r>
              <a:r>
                <a:rPr lang="en-US" sz="1458" b="1" dirty="0">
                  <a:solidFill>
                    <a:srgbClr val="55575A"/>
                  </a:solidFill>
                  <a:latin typeface="Arial" panose="020B0604020202020204" pitchFamily="34" charset="0"/>
                  <a:ea typeface="Manrope" pitchFamily="34" charset="-122"/>
                  <a:cs typeface="Arial" panose="020B0604020202020204" pitchFamily="34" charset="0"/>
                </a:rPr>
                <a:t>ditunda </a:t>
              </a:r>
              <a:r>
                <a:rPr lang="en-US" sz="1458" dirty="0">
                  <a:solidFill>
                    <a:srgbClr val="55575A"/>
                  </a:solidFill>
                  <a:latin typeface="Arial" panose="020B0604020202020204" pitchFamily="34" charset="0"/>
                  <a:ea typeface="Manrope" pitchFamily="34" charset="-122"/>
                  <a:cs typeface="Arial" panose="020B0604020202020204" pitchFamily="34" charset="0"/>
                </a:rPr>
                <a:t>karena prosedur administratif termasuk otopsi, verifikasi identitas, atau persetujuan resmi. Masa tunggu bisa berlangsung beberapa hari.</a:t>
              </a:r>
              <a:endParaRPr lang="en-US" sz="145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AAAC96D7-D196-BB31-AF28-F59FC9FE1CB4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⚖️ </a:t>
            </a:r>
            <a:r>
              <a:rPr lang="en-US" sz="2800" dirty="0" err="1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Perbedaan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Hukum Finlandia vs Syariah Islam</a:t>
            </a:r>
            <a:endParaRPr lang="en-US" sz="28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639630C9-3B86-31C5-4315-707B3A8C2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896" y="1426237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7B07A-D137-4179-2283-AFD27C23B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CCC60339-171F-C056-3090-BF37F3C90564}"/>
              </a:ext>
            </a:extLst>
          </p:cNvPr>
          <p:cNvSpPr/>
          <p:nvPr/>
        </p:nvSpPr>
        <p:spPr>
          <a:xfrm>
            <a:off x="788492" y="1596460"/>
            <a:ext cx="8177709" cy="596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/>
              <a:t>2. </a:t>
            </a:r>
            <a:r>
              <a:rPr lang="en-US" sz="2400" b="1" dirty="0" err="1"/>
              <a:t>Autopsi</a:t>
            </a:r>
            <a:r>
              <a:rPr lang="en-US" sz="2400" b="1" dirty="0"/>
              <a:t> dan </a:t>
            </a:r>
            <a:r>
              <a:rPr lang="en-US" sz="2400" b="1" dirty="0" err="1"/>
              <a:t>Pemeriksaan</a:t>
            </a:r>
            <a:r>
              <a:rPr lang="en-US" sz="2400" b="1" dirty="0"/>
              <a:t> </a:t>
            </a:r>
            <a:r>
              <a:rPr lang="en-US" sz="2400" b="1" dirty="0" err="1"/>
              <a:t>Forensik</a:t>
            </a:r>
            <a:endParaRPr lang="en-US" sz="24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B210F5-CB33-B248-6F70-328ED2291878}"/>
              </a:ext>
            </a:extLst>
          </p:cNvPr>
          <p:cNvGrpSpPr/>
          <p:nvPr/>
        </p:nvGrpSpPr>
        <p:grpSpPr>
          <a:xfrm>
            <a:off x="3601993" y="2503577"/>
            <a:ext cx="3134757" cy="2991942"/>
            <a:chOff x="661492" y="2646362"/>
            <a:chExt cx="2917924" cy="2991942"/>
          </a:xfrm>
        </p:grpSpPr>
        <p:sp>
          <p:nvSpPr>
            <p:cNvPr id="4" name="Shape 1">
              <a:extLst>
                <a:ext uri="{FF2B5EF4-FFF2-40B4-BE49-F238E27FC236}">
                  <a16:creationId xmlns:a16="http://schemas.microsoft.com/office/drawing/2014/main" id="{7FE54EAF-A626-8BA9-0F23-C6260D67BF42}"/>
                </a:ext>
              </a:extLst>
            </p:cNvPr>
            <p:cNvSpPr/>
            <p:nvPr/>
          </p:nvSpPr>
          <p:spPr>
            <a:xfrm>
              <a:off x="661492" y="2646362"/>
              <a:ext cx="2917924" cy="2991942"/>
            </a:xfrm>
            <a:prstGeom prst="roundRect">
              <a:avLst>
                <a:gd name="adj" fmla="val 5830"/>
              </a:avLst>
            </a:prstGeom>
            <a:solidFill>
              <a:srgbClr val="FFFFFF"/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en-US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 2">
              <a:extLst>
                <a:ext uri="{FF2B5EF4-FFF2-40B4-BE49-F238E27FC236}">
                  <a16:creationId xmlns:a16="http://schemas.microsoft.com/office/drawing/2014/main" id="{AFD2C8B8-0257-B034-4401-94EA23EB59FE}"/>
                </a:ext>
              </a:extLst>
            </p:cNvPr>
            <p:cNvSpPr/>
            <p:nvPr/>
          </p:nvSpPr>
          <p:spPr>
            <a:xfrm>
              <a:off x="856854" y="284172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Syariat Islam</a:t>
              </a:r>
              <a:endParaRPr lang="en-US" sz="1833" b="1" dirty="0"/>
            </a:p>
          </p:txBody>
        </p:sp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80904858-6BAF-A3F9-6B92-0AF42760133C}"/>
                </a:ext>
              </a:extLst>
            </p:cNvPr>
            <p:cNvSpPr/>
            <p:nvPr/>
          </p:nvSpPr>
          <p:spPr>
            <a:xfrm>
              <a:off x="856854" y="3326011"/>
              <a:ext cx="25272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600" dirty="0" err="1"/>
                <a:t>Autopsi</a:t>
              </a:r>
              <a:r>
                <a:rPr lang="en-US" sz="1600" dirty="0"/>
                <a:t> </a:t>
              </a:r>
              <a:r>
                <a:rPr lang="en-US" sz="1600" dirty="0" err="1"/>
                <a:t>tidak</a:t>
              </a:r>
              <a:r>
                <a:rPr lang="en-US" sz="1600" dirty="0"/>
                <a:t> </a:t>
              </a:r>
              <a:r>
                <a:rPr lang="en-US" sz="1600" dirty="0" err="1"/>
                <a:t>dianjurkan</a:t>
              </a:r>
              <a:r>
                <a:rPr lang="en-US" sz="1600" dirty="0"/>
                <a:t> </a:t>
              </a:r>
              <a:r>
                <a:rPr lang="en-US" sz="1600" dirty="0" err="1"/>
                <a:t>kecuali</a:t>
              </a:r>
              <a:r>
                <a:rPr lang="en-US" sz="1600" dirty="0"/>
                <a:t> </a:t>
              </a:r>
              <a:r>
                <a:rPr lang="en-US" sz="1600" dirty="0" err="1"/>
                <a:t>dalam</a:t>
              </a:r>
              <a:r>
                <a:rPr lang="en-US" sz="1600" dirty="0"/>
                <a:t> </a:t>
              </a:r>
              <a:r>
                <a:rPr lang="en-US" sz="1600" dirty="0" err="1"/>
                <a:t>kondisi</a:t>
              </a:r>
              <a:r>
                <a:rPr lang="en-US" sz="1600" dirty="0"/>
                <a:t> </a:t>
              </a:r>
              <a:r>
                <a:rPr lang="en-US" sz="1600" dirty="0" err="1"/>
                <a:t>darurat</a:t>
              </a:r>
              <a:r>
                <a:rPr lang="en-US" sz="1600" dirty="0"/>
                <a:t> </a:t>
              </a:r>
              <a:r>
                <a:rPr lang="en-US" sz="1600" dirty="0" err="1"/>
                <a:t>atau</a:t>
              </a:r>
              <a:r>
                <a:rPr lang="en-US" sz="1600" dirty="0"/>
                <a:t> </a:t>
              </a:r>
              <a:r>
                <a:rPr lang="en-US" sz="1600" dirty="0" err="1"/>
                <a:t>keperluan</a:t>
              </a:r>
              <a:r>
                <a:rPr lang="en-US" sz="1600" dirty="0"/>
                <a:t> </a:t>
              </a:r>
              <a:r>
                <a:rPr lang="en-US" sz="1600" dirty="0" err="1"/>
                <a:t>hukum</a:t>
              </a:r>
              <a:r>
                <a:rPr lang="en-US" sz="1600" dirty="0"/>
                <a:t> yang </a:t>
              </a:r>
              <a:r>
                <a:rPr lang="en-US" sz="1600" dirty="0" err="1"/>
                <a:t>jelas</a:t>
              </a:r>
              <a:r>
                <a:rPr lang="en-US" sz="1600" dirty="0"/>
                <a:t>, </a:t>
              </a:r>
              <a:r>
                <a:rPr lang="en-US" sz="1600" dirty="0" err="1"/>
                <a:t>karena</a:t>
              </a:r>
              <a:r>
                <a:rPr lang="en-US" sz="1600" dirty="0"/>
                <a:t> </a:t>
              </a:r>
              <a:r>
                <a:rPr lang="en-US" sz="1600" dirty="0" err="1"/>
                <a:t>dianggap</a:t>
              </a:r>
              <a:r>
                <a:rPr lang="en-US" sz="1600" dirty="0"/>
                <a:t> </a:t>
              </a:r>
              <a:r>
                <a:rPr lang="en-US" sz="1600" dirty="0" err="1"/>
                <a:t>melanggar</a:t>
              </a:r>
              <a:r>
                <a:rPr lang="en-US" sz="1600" dirty="0"/>
                <a:t> </a:t>
              </a:r>
              <a:r>
                <a:rPr lang="en-US" sz="1600" dirty="0" err="1"/>
                <a:t>kehormatan</a:t>
              </a:r>
              <a:r>
                <a:rPr lang="en-US" sz="1600" dirty="0"/>
                <a:t> </a:t>
              </a:r>
              <a:r>
                <a:rPr lang="en-US" sz="1600" dirty="0" err="1"/>
                <a:t>jenazah</a:t>
              </a:r>
              <a:r>
                <a:rPr lang="en-US" sz="1600" dirty="0"/>
                <a:t>.</a:t>
              </a:r>
              <a:endParaRPr lang="en-US" sz="145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8AC071-6D5C-5FBD-6808-EE2BA070B648}"/>
              </a:ext>
            </a:extLst>
          </p:cNvPr>
          <p:cNvGrpSpPr/>
          <p:nvPr/>
        </p:nvGrpSpPr>
        <p:grpSpPr>
          <a:xfrm>
            <a:off x="321733" y="2503576"/>
            <a:ext cx="2912115" cy="3807675"/>
            <a:chOff x="3774777" y="2646362"/>
            <a:chExt cx="3134757" cy="3030042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2C29FD5C-70F1-5E6B-3618-9362E5585511}"/>
                </a:ext>
              </a:extLst>
            </p:cNvPr>
            <p:cNvSpPr/>
            <p:nvPr/>
          </p:nvSpPr>
          <p:spPr>
            <a:xfrm>
              <a:off x="3774777" y="2646362"/>
              <a:ext cx="3134757" cy="3030042"/>
            </a:xfrm>
            <a:prstGeom prst="roundRect">
              <a:avLst>
                <a:gd name="adj" fmla="val 5830"/>
              </a:avLst>
            </a:prstGeom>
            <a:noFill/>
            <a:ln w="38100">
              <a:solidFill>
                <a:srgbClr val="0070C0"/>
              </a:solidFill>
            </a:ln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endParaRPr lang="en-US" sz="1458">
                <a:solidFill>
                  <a:srgbClr val="55575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63D710BB-FA55-C87D-069F-EF54DB656D7E}"/>
                </a:ext>
              </a:extLst>
            </p:cNvPr>
            <p:cNvSpPr/>
            <p:nvPr/>
          </p:nvSpPr>
          <p:spPr>
            <a:xfrm>
              <a:off x="4261346" y="286077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Arial" panose="020B0604020202020204" pitchFamily="34" charset="0"/>
                </a:rPr>
                <a:t>Hukum Finlandia</a:t>
              </a:r>
              <a:endParaRPr lang="en-US" sz="1833" b="1" dirty="0"/>
            </a:p>
          </p:txBody>
        </p:sp>
        <p:sp>
          <p:nvSpPr>
            <p:cNvPr id="9" name="Text 6">
              <a:extLst>
                <a:ext uri="{FF2B5EF4-FFF2-40B4-BE49-F238E27FC236}">
                  <a16:creationId xmlns:a16="http://schemas.microsoft.com/office/drawing/2014/main" id="{BE8A9637-D2E4-19A1-B090-CAAD532F0DCC}"/>
                </a:ext>
              </a:extLst>
            </p:cNvPr>
            <p:cNvSpPr/>
            <p:nvPr/>
          </p:nvSpPr>
          <p:spPr>
            <a:xfrm>
              <a:off x="4261346" y="3345061"/>
              <a:ext cx="24891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600" dirty="0" err="1"/>
                <a:t>Autopsi</a:t>
              </a:r>
              <a:r>
                <a:rPr lang="en-US" sz="1600" dirty="0"/>
                <a:t> </a:t>
              </a:r>
              <a:r>
                <a:rPr lang="en-US" sz="1600" dirty="0" err="1"/>
                <a:t>bisa</a:t>
              </a:r>
              <a:r>
                <a:rPr lang="en-US" sz="1600" dirty="0"/>
                <a:t> </a:t>
              </a:r>
              <a:r>
                <a:rPr lang="en-US" sz="1600" dirty="0" err="1"/>
                <a:t>diwajibkan</a:t>
              </a:r>
              <a:r>
                <a:rPr lang="en-US" sz="1600" dirty="0"/>
                <a:t> oleh negara </a:t>
              </a:r>
              <a:r>
                <a:rPr lang="en-US" sz="1600" dirty="0" err="1"/>
                <a:t>jika</a:t>
              </a:r>
              <a:r>
                <a:rPr lang="en-US" sz="1600" dirty="0"/>
                <a:t> </a:t>
              </a:r>
              <a:r>
                <a:rPr lang="en-US" sz="1600" dirty="0" err="1"/>
                <a:t>penyebab</a:t>
              </a:r>
              <a:r>
                <a:rPr lang="en-US" sz="1600" dirty="0"/>
                <a:t> </a:t>
              </a:r>
              <a:r>
                <a:rPr lang="en-US" sz="1600" dirty="0" err="1"/>
                <a:t>kematian</a:t>
              </a:r>
              <a:r>
                <a:rPr lang="en-US" sz="1600" dirty="0"/>
                <a:t> </a:t>
              </a:r>
              <a:r>
                <a:rPr lang="en-US" sz="1600" dirty="0" err="1"/>
                <a:t>tidak</a:t>
              </a:r>
              <a:r>
                <a:rPr lang="en-US" sz="1600" dirty="0"/>
                <a:t> </a:t>
              </a:r>
              <a:r>
                <a:rPr lang="en-US" sz="1600" dirty="0" err="1"/>
                <a:t>jelas</a:t>
              </a:r>
              <a:r>
                <a:rPr lang="en-US" sz="1600" dirty="0"/>
                <a:t> </a:t>
              </a:r>
              <a:r>
                <a:rPr lang="en-US" sz="1600" dirty="0" err="1"/>
                <a:t>atau</a:t>
              </a:r>
              <a:r>
                <a:rPr lang="en-US" sz="1600" dirty="0"/>
                <a:t> </a:t>
              </a:r>
              <a:r>
                <a:rPr lang="en-US" sz="1600" dirty="0" err="1"/>
                <a:t>mencurigakan</a:t>
              </a:r>
              <a:r>
                <a:rPr lang="en-US" sz="1600" dirty="0"/>
                <a:t>. </a:t>
              </a:r>
              <a:r>
                <a:rPr lang="en-US" sz="1600" dirty="0" err="1"/>
                <a:t>Keluarga</a:t>
              </a:r>
              <a:r>
                <a:rPr lang="en-US" sz="1600" dirty="0"/>
                <a:t> </a:t>
              </a:r>
              <a:r>
                <a:rPr lang="en-US" sz="1600" dirty="0" err="1"/>
                <a:t>bisa</a:t>
              </a:r>
              <a:r>
                <a:rPr lang="en-US" sz="1600" dirty="0"/>
                <a:t> </a:t>
              </a:r>
              <a:r>
                <a:rPr lang="en-US" sz="1600" dirty="0" err="1"/>
                <a:t>mengajukan</a:t>
              </a:r>
              <a:r>
                <a:rPr lang="en-US" sz="1600" dirty="0"/>
                <a:t> </a:t>
              </a:r>
              <a:r>
                <a:rPr lang="en-US" sz="1600" dirty="0" err="1"/>
                <a:t>permohonan</a:t>
              </a:r>
              <a:r>
                <a:rPr lang="en-US" sz="1600" dirty="0"/>
                <a:t> </a:t>
              </a:r>
              <a:r>
                <a:rPr lang="en-US" sz="1600" dirty="0" err="1"/>
                <a:t>untuk</a:t>
              </a:r>
              <a:r>
                <a:rPr lang="en-US" sz="1600" dirty="0"/>
                <a:t> </a:t>
              </a:r>
              <a:r>
                <a:rPr lang="en-US" sz="1600" dirty="0" err="1"/>
                <a:t>menghindari</a:t>
              </a:r>
              <a:r>
                <a:rPr lang="en-US" sz="1600" dirty="0"/>
                <a:t> </a:t>
              </a:r>
              <a:r>
                <a:rPr lang="en-US" sz="1600" dirty="0" err="1"/>
                <a:t>autopsi</a:t>
              </a:r>
              <a:r>
                <a:rPr lang="en-US" sz="1600" dirty="0"/>
                <a:t>, </a:t>
              </a:r>
              <a:r>
                <a:rPr lang="en-US" sz="1600" dirty="0" err="1"/>
                <a:t>namun</a:t>
              </a:r>
              <a:r>
                <a:rPr lang="en-US" sz="1600" dirty="0"/>
                <a:t> </a:t>
              </a:r>
              <a:r>
                <a:rPr lang="en-US" sz="1600" dirty="0" err="1"/>
                <a:t>tidak</a:t>
              </a:r>
              <a:r>
                <a:rPr lang="en-US" sz="1600" dirty="0"/>
                <a:t> </a:t>
              </a:r>
              <a:r>
                <a:rPr lang="en-US" sz="1600" dirty="0" err="1"/>
                <a:t>selalu</a:t>
              </a:r>
              <a:r>
                <a:rPr lang="en-US" sz="1600" dirty="0"/>
                <a:t> </a:t>
              </a:r>
              <a:r>
                <a:rPr lang="en-US" sz="1600" dirty="0" err="1"/>
                <a:t>dikabulkan</a:t>
              </a:r>
              <a:r>
                <a:rPr lang="en-US" sz="1600" dirty="0"/>
                <a:t>.</a:t>
              </a:r>
              <a:endParaRPr lang="en-US" sz="145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3B7BA09D-16F3-5BED-2CB8-B5443083FD84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⚖️ </a:t>
            </a:r>
            <a:r>
              <a:rPr lang="en-US" sz="2800" dirty="0" err="1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Perbedaan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Hukum Finlandia vs Syariah Islam</a:t>
            </a:r>
            <a:endParaRPr lang="en-US" sz="28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5DA394D7-C957-355C-335E-01FCC3623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896" y="1426237"/>
            <a:ext cx="4885015" cy="48850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465476A-2D64-662B-A49B-4A60736A0908}"/>
              </a:ext>
            </a:extLst>
          </p:cNvPr>
          <p:cNvSpPr txBox="1"/>
          <p:nvPr/>
        </p:nvSpPr>
        <p:spPr>
          <a:xfrm>
            <a:off x="4782763" y="5028507"/>
            <a:ext cx="20053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HR. Ibnu Majah 1617</a:t>
            </a: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5A0D85-A961-6F04-D04B-F211366C1506}"/>
              </a:ext>
            </a:extLst>
          </p:cNvPr>
          <p:cNvSpPr txBox="1"/>
          <p:nvPr/>
        </p:nvSpPr>
        <p:spPr>
          <a:xfrm>
            <a:off x="3538071" y="5675226"/>
            <a:ext cx="296671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 err="1"/>
              <a:t>Regulasi</a:t>
            </a:r>
            <a:r>
              <a:rPr lang="en-US" sz="1000" b="1" dirty="0"/>
              <a:t> </a:t>
            </a:r>
            <a:r>
              <a:rPr lang="en-US" sz="1000" b="1" dirty="0" err="1"/>
              <a:t>Autopsi</a:t>
            </a:r>
            <a:r>
              <a:rPr lang="en-US" sz="1000" b="1" dirty="0"/>
              <a:t> di Finlandia</a:t>
            </a:r>
          </a:p>
          <a:p>
            <a:r>
              <a:rPr lang="en-US" sz="1000" b="1" dirty="0"/>
              <a:t>Finnish Act on Inquests into the Cause of Death (459/1973)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7430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A154-5813-6237-963E-397E8146A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A7311BA9-C082-BA7C-A35A-947FE83B576F}"/>
              </a:ext>
            </a:extLst>
          </p:cNvPr>
          <p:cNvSpPr/>
          <p:nvPr/>
        </p:nvSpPr>
        <p:spPr>
          <a:xfrm>
            <a:off x="788492" y="1596460"/>
            <a:ext cx="8177709" cy="596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/>
              <a:t>2. </a:t>
            </a:r>
            <a:r>
              <a:rPr lang="en-US" sz="2400" b="1" dirty="0" err="1"/>
              <a:t>Autopsi</a:t>
            </a:r>
            <a:r>
              <a:rPr lang="en-US" sz="2400" b="1" dirty="0"/>
              <a:t> dan </a:t>
            </a:r>
            <a:r>
              <a:rPr lang="en-US" sz="2400" b="1" dirty="0" err="1"/>
              <a:t>Pemeriksaan</a:t>
            </a:r>
            <a:r>
              <a:rPr lang="en-US" sz="2400" b="1" dirty="0"/>
              <a:t> </a:t>
            </a:r>
            <a:r>
              <a:rPr lang="en-US" sz="2400" b="1" dirty="0" err="1"/>
              <a:t>Forensik</a:t>
            </a:r>
            <a:endParaRPr lang="en-US" sz="2400" b="1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35951C0A-B433-1AD3-E0CB-30097B1D7FF1}"/>
              </a:ext>
            </a:extLst>
          </p:cNvPr>
          <p:cNvSpPr/>
          <p:nvPr/>
        </p:nvSpPr>
        <p:spPr>
          <a:xfrm>
            <a:off x="3519726" y="2503576"/>
            <a:ext cx="3134757" cy="2991942"/>
          </a:xfrm>
          <a:prstGeom prst="roundRect">
            <a:avLst>
              <a:gd name="adj" fmla="val 5830"/>
            </a:avLst>
          </a:prstGeom>
          <a:solidFill>
            <a:srgbClr val="FFFFFF"/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82F807A-000B-8FCB-4A36-66A8B9B9E59D}"/>
              </a:ext>
            </a:extLst>
          </p:cNvPr>
          <p:cNvSpPr/>
          <p:nvPr/>
        </p:nvSpPr>
        <p:spPr>
          <a:xfrm>
            <a:off x="3830476" y="3304923"/>
            <a:ext cx="2714999" cy="2116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dirty="0"/>
              <a:t>“</a:t>
            </a:r>
            <a:r>
              <a:rPr lang="en-US" i="1" dirty="0" err="1"/>
              <a:t>Mematahkan</a:t>
            </a:r>
            <a:r>
              <a:rPr lang="en-US" i="1" dirty="0"/>
              <a:t> </a:t>
            </a:r>
            <a:r>
              <a:rPr lang="en-US" i="1" dirty="0" err="1"/>
              <a:t>tulang</a:t>
            </a:r>
            <a:r>
              <a:rPr lang="en-US" i="1" dirty="0"/>
              <a:t> orang yang </a:t>
            </a:r>
            <a:r>
              <a:rPr lang="en-US" i="1" dirty="0" err="1"/>
              <a:t>mati</a:t>
            </a:r>
            <a:r>
              <a:rPr lang="en-US" i="1" dirty="0"/>
              <a:t> </a:t>
            </a:r>
            <a:r>
              <a:rPr lang="en-US" i="1" dirty="0" err="1"/>
              <a:t>seperti</a:t>
            </a:r>
            <a:r>
              <a:rPr lang="en-US" i="1" dirty="0"/>
              <a:t> </a:t>
            </a:r>
            <a:r>
              <a:rPr lang="en-US" i="1" dirty="0" err="1"/>
              <a:t>halnya</a:t>
            </a:r>
            <a:r>
              <a:rPr lang="en-US" i="1" dirty="0"/>
              <a:t> </a:t>
            </a:r>
            <a:r>
              <a:rPr lang="en-US" i="1" dirty="0" err="1"/>
              <a:t>mematahkannya</a:t>
            </a:r>
            <a:r>
              <a:rPr lang="en-US" i="1" dirty="0"/>
              <a:t> </a:t>
            </a:r>
            <a:r>
              <a:rPr lang="en-US" i="1" dirty="0" err="1"/>
              <a:t>ketika</a:t>
            </a:r>
            <a:r>
              <a:rPr lang="en-US" i="1" dirty="0"/>
              <a:t> </a:t>
            </a:r>
            <a:r>
              <a:rPr lang="en-US" i="1" dirty="0" err="1"/>
              <a:t>ia</a:t>
            </a:r>
            <a:r>
              <a:rPr lang="en-US" i="1" dirty="0"/>
              <a:t> </a:t>
            </a:r>
            <a:r>
              <a:rPr lang="en-US" i="1" dirty="0" err="1"/>
              <a:t>masih</a:t>
            </a:r>
            <a:r>
              <a:rPr lang="en-US" i="1" dirty="0"/>
              <a:t> </a:t>
            </a:r>
            <a:r>
              <a:rPr lang="en-US" i="1" dirty="0" err="1"/>
              <a:t>hidup</a:t>
            </a:r>
            <a:r>
              <a:rPr lang="en-US" i="1" dirty="0"/>
              <a:t>.</a:t>
            </a:r>
            <a:r>
              <a:rPr lang="en-US" dirty="0"/>
              <a:t>”</a:t>
            </a:r>
            <a:br>
              <a:rPr lang="en-US" sz="1600" dirty="0"/>
            </a:br>
            <a:endParaRPr lang="en-US" sz="145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984020-CCA8-274F-7C98-BAA877FDCED8}"/>
              </a:ext>
            </a:extLst>
          </p:cNvPr>
          <p:cNvGrpSpPr/>
          <p:nvPr/>
        </p:nvGrpSpPr>
        <p:grpSpPr>
          <a:xfrm>
            <a:off x="321733" y="2503576"/>
            <a:ext cx="2912115" cy="3807675"/>
            <a:chOff x="3774777" y="2646362"/>
            <a:chExt cx="3134757" cy="3030042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DF11FBB9-D8A9-79D4-5FC2-9D0EBF7BBC45}"/>
                </a:ext>
              </a:extLst>
            </p:cNvPr>
            <p:cNvSpPr/>
            <p:nvPr/>
          </p:nvSpPr>
          <p:spPr>
            <a:xfrm>
              <a:off x="3774777" y="2646362"/>
              <a:ext cx="3134757" cy="3030042"/>
            </a:xfrm>
            <a:prstGeom prst="roundRect">
              <a:avLst>
                <a:gd name="adj" fmla="val 5830"/>
              </a:avLst>
            </a:prstGeom>
            <a:noFill/>
            <a:ln w="38100">
              <a:solidFill>
                <a:srgbClr val="0070C0"/>
              </a:solidFill>
            </a:ln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endParaRPr lang="en-US" sz="1458">
                <a:solidFill>
                  <a:srgbClr val="55575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642827BE-CD55-944C-2E46-0A083C6662B8}"/>
                </a:ext>
              </a:extLst>
            </p:cNvPr>
            <p:cNvSpPr/>
            <p:nvPr/>
          </p:nvSpPr>
          <p:spPr>
            <a:xfrm>
              <a:off x="4261346" y="286077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Arial" panose="020B0604020202020204" pitchFamily="34" charset="0"/>
                </a:rPr>
                <a:t>Hukum Finlandia</a:t>
              </a:r>
              <a:endParaRPr lang="en-US" sz="1833" b="1" dirty="0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D0E85E8B-7B56-0168-192C-02F2000E0A8A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⚖️ </a:t>
            </a:r>
            <a:r>
              <a:rPr lang="en-US" sz="2800" dirty="0" err="1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Perbedaan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Hukum Finlandia vs Syariah Islam</a:t>
            </a:r>
            <a:endParaRPr lang="en-US" sz="28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6678F551-A3DC-3464-4818-37909DB1F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896" y="1426237"/>
            <a:ext cx="4885015" cy="48850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049C56-7763-02EF-E706-27A7D55086E6}"/>
              </a:ext>
            </a:extLst>
          </p:cNvPr>
          <p:cNvSpPr txBox="1"/>
          <p:nvPr/>
        </p:nvSpPr>
        <p:spPr>
          <a:xfrm>
            <a:off x="3912743" y="5023159"/>
            <a:ext cx="20053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HR. Ibnu Majah 1617</a:t>
            </a: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DF261B-F468-DD52-E322-4687D6DE2D72}"/>
              </a:ext>
            </a:extLst>
          </p:cNvPr>
          <p:cNvSpPr txBox="1"/>
          <p:nvPr/>
        </p:nvSpPr>
        <p:spPr>
          <a:xfrm>
            <a:off x="521725" y="3454779"/>
            <a:ext cx="25940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/>
              <a:t>Regulasi</a:t>
            </a:r>
            <a:r>
              <a:rPr lang="en-US" sz="2000" dirty="0"/>
              <a:t> </a:t>
            </a:r>
            <a:r>
              <a:rPr lang="en-US" sz="2000" dirty="0" err="1"/>
              <a:t>Autopsi</a:t>
            </a:r>
            <a:r>
              <a:rPr lang="en-US" sz="2000" dirty="0"/>
              <a:t> di Finlandia</a:t>
            </a:r>
          </a:p>
          <a:p>
            <a:r>
              <a:rPr lang="en-US" sz="2000" dirty="0"/>
              <a:t>Finnish Act on Inquests into the Cause of Death (459/1973) </a:t>
            </a:r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B5C0B2D2-A505-AF07-52BF-C0005F343A5F}"/>
              </a:ext>
            </a:extLst>
          </p:cNvPr>
          <p:cNvSpPr/>
          <p:nvPr/>
        </p:nvSpPr>
        <p:spPr>
          <a:xfrm>
            <a:off x="3811872" y="2698939"/>
            <a:ext cx="253827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Syariat Islam</a:t>
            </a:r>
            <a:endParaRPr lang="en-US" sz="1833" b="1" dirty="0"/>
          </a:p>
        </p:txBody>
      </p:sp>
    </p:spTree>
    <p:extLst>
      <p:ext uri="{BB962C8B-B14F-4D97-AF65-F5344CB8AC3E}">
        <p14:creationId xmlns:p14="http://schemas.microsoft.com/office/powerpoint/2010/main" val="3079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60A2B5-2788-F46C-4F10-424BCA0D8C87}"/>
              </a:ext>
            </a:extLst>
          </p:cNvPr>
          <p:cNvSpPr txBox="1"/>
          <p:nvPr/>
        </p:nvSpPr>
        <p:spPr>
          <a:xfrm>
            <a:off x="947449" y="373131"/>
            <a:ext cx="9540609" cy="5557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err="1"/>
              <a:t>Regulasi</a:t>
            </a:r>
            <a:r>
              <a:rPr lang="en-US" b="1" dirty="0"/>
              <a:t> </a:t>
            </a:r>
            <a:r>
              <a:rPr lang="en-US" b="1" dirty="0" err="1"/>
              <a:t>Autopsi</a:t>
            </a:r>
            <a:r>
              <a:rPr lang="en-US" b="1" dirty="0"/>
              <a:t> di Finlandia</a:t>
            </a:r>
          </a:p>
          <a:p>
            <a:pPr>
              <a:lnSpc>
                <a:spcPct val="200000"/>
              </a:lnSpc>
            </a:pPr>
            <a:r>
              <a:rPr lang="en-US" b="1" dirty="0"/>
              <a:t>Finnish Act on Inquests into the Cause of Death (459/1973)</a:t>
            </a:r>
            <a:r>
              <a:rPr lang="en-US" dirty="0"/>
              <a:t> </a:t>
            </a:r>
          </a:p>
          <a:p>
            <a:pPr>
              <a:lnSpc>
                <a:spcPct val="200000"/>
              </a:lnSpc>
            </a:pP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autopsi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: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.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tiba-tiba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wajar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mencurigakan</a:t>
            </a:r>
            <a:r>
              <a:rPr lang="en-US" dirty="0"/>
              <a:t>.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Ada </a:t>
            </a:r>
            <a:r>
              <a:rPr lang="en-US" dirty="0" err="1"/>
              <a:t>dugaan</a:t>
            </a:r>
            <a:r>
              <a:rPr lang="en-US" dirty="0"/>
              <a:t> </a:t>
            </a:r>
            <a:r>
              <a:rPr lang="en-US" dirty="0" err="1"/>
              <a:t>tindak</a:t>
            </a:r>
            <a:r>
              <a:rPr lang="en-US" dirty="0"/>
              <a:t> </a:t>
            </a:r>
            <a:r>
              <a:rPr lang="en-US" dirty="0" err="1"/>
              <a:t>kriminal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pembunuhan</a:t>
            </a:r>
            <a:r>
              <a:rPr lang="en-US" dirty="0"/>
              <a:t>, </a:t>
            </a:r>
            <a:r>
              <a:rPr lang="en-US" dirty="0" err="1"/>
              <a:t>kecelakaan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bunuh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.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pengawasan</a:t>
            </a:r>
            <a:r>
              <a:rPr lang="en-US" dirty="0"/>
              <a:t> negara (</a:t>
            </a:r>
            <a:r>
              <a:rPr lang="en-US" dirty="0" err="1"/>
              <a:t>misalnya</a:t>
            </a:r>
            <a:r>
              <a:rPr lang="en-US" dirty="0"/>
              <a:t> di </a:t>
            </a:r>
            <a:r>
              <a:rPr lang="en-US" dirty="0" err="1"/>
              <a:t>penjara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).</a:t>
            </a:r>
          </a:p>
          <a:p>
            <a:pPr>
              <a:lnSpc>
                <a:spcPct val="200000"/>
              </a:lnSpc>
            </a:pPr>
            <a:r>
              <a:rPr lang="en-US" dirty="0"/>
              <a:t>Dalam Pasal 2 dan 3 </a:t>
            </a: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disebutkan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otoritas</a:t>
            </a:r>
            <a:r>
              <a:rPr lang="en-US" dirty="0"/>
              <a:t> </a:t>
            </a:r>
            <a:r>
              <a:rPr lang="en-US" dirty="0" err="1"/>
              <a:t>medis</a:t>
            </a:r>
            <a:r>
              <a:rPr lang="en-US" dirty="0"/>
              <a:t> 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kepolisian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memerintahkan</a:t>
            </a:r>
            <a:r>
              <a:rPr lang="en-US" dirty="0"/>
              <a:t> </a:t>
            </a:r>
            <a:r>
              <a:rPr lang="en-US" dirty="0" err="1"/>
              <a:t>autopsi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pasti</a:t>
            </a:r>
            <a:r>
              <a:rPr lang="en-US" dirty="0"/>
              <a:t>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42251D-1190-64A5-FC9F-BA5C6DD21F0D}"/>
              </a:ext>
            </a:extLst>
          </p:cNvPr>
          <p:cNvSpPr txBox="1"/>
          <p:nvPr/>
        </p:nvSpPr>
        <p:spPr>
          <a:xfrm>
            <a:off x="947449" y="5480705"/>
            <a:ext cx="8950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Di Finlandia, </a:t>
            </a:r>
            <a:r>
              <a:rPr lang="en-US" b="1" dirty="0" err="1"/>
              <a:t>autopsi</a:t>
            </a:r>
            <a:r>
              <a:rPr lang="en-US" b="1" dirty="0"/>
              <a:t> </a:t>
            </a:r>
            <a:r>
              <a:rPr lang="en-US" b="1" dirty="0" err="1"/>
              <a:t>dilakukan</a:t>
            </a:r>
            <a:r>
              <a:rPr lang="en-US" b="1" dirty="0"/>
              <a:t> oleh </a:t>
            </a:r>
            <a:r>
              <a:rPr lang="en-US" b="1" dirty="0" err="1"/>
              <a:t>ahli</a:t>
            </a:r>
            <a:r>
              <a:rPr lang="en-US" b="1" dirty="0"/>
              <a:t> </a:t>
            </a:r>
            <a:r>
              <a:rPr lang="en-US" b="1" dirty="0" err="1"/>
              <a:t>patologi</a:t>
            </a:r>
            <a:r>
              <a:rPr lang="en-US" b="1" dirty="0"/>
              <a:t> </a:t>
            </a:r>
            <a:r>
              <a:rPr lang="en-US" b="1" dirty="0" err="1"/>
              <a:t>forensik</a:t>
            </a:r>
            <a:r>
              <a:rPr lang="en-US" b="1" dirty="0"/>
              <a:t> yang </a:t>
            </a:r>
            <a:r>
              <a:rPr lang="en-US" b="1" dirty="0" err="1"/>
              <a:t>ditunjuk</a:t>
            </a:r>
            <a:r>
              <a:rPr lang="en-US" b="1" dirty="0"/>
              <a:t> oleh </a:t>
            </a:r>
            <a:r>
              <a:rPr lang="en-US" b="1" i="1" dirty="0"/>
              <a:t>National Institute for Health and Welfare (THL)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rumah</a:t>
            </a:r>
            <a:r>
              <a:rPr lang="en-US" b="1" dirty="0"/>
              <a:t> </a:t>
            </a:r>
            <a:r>
              <a:rPr lang="en-US" b="1" dirty="0" err="1"/>
              <a:t>sakit</a:t>
            </a:r>
            <a:r>
              <a:rPr lang="en-US" b="1" dirty="0"/>
              <a:t> universitas. </a:t>
            </a:r>
          </a:p>
        </p:txBody>
      </p:sp>
    </p:spTree>
    <p:extLst>
      <p:ext uri="{BB962C8B-B14F-4D97-AF65-F5344CB8AC3E}">
        <p14:creationId xmlns:p14="http://schemas.microsoft.com/office/powerpoint/2010/main" val="2495900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2B04E-E526-7936-4C54-C9F6F7845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B75F7EE-5E10-5013-C21C-B23232C4C675}"/>
              </a:ext>
            </a:extLst>
          </p:cNvPr>
          <p:cNvSpPr/>
          <p:nvPr/>
        </p:nvSpPr>
        <p:spPr>
          <a:xfrm>
            <a:off x="788492" y="1596460"/>
            <a:ext cx="8177709" cy="596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/>
              <a:t>3. Lokasi </a:t>
            </a:r>
            <a:r>
              <a:rPr lang="en-US" sz="2400" b="1" dirty="0" err="1"/>
              <a:t>Pemakaman</a:t>
            </a:r>
            <a:endParaRPr lang="en-US" sz="24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AAD4FB-17BC-640F-1EB0-68B35134B48F}"/>
              </a:ext>
            </a:extLst>
          </p:cNvPr>
          <p:cNvGrpSpPr/>
          <p:nvPr/>
        </p:nvGrpSpPr>
        <p:grpSpPr>
          <a:xfrm>
            <a:off x="3601993" y="2503577"/>
            <a:ext cx="3134757" cy="2991942"/>
            <a:chOff x="661492" y="2646362"/>
            <a:chExt cx="2917924" cy="2991942"/>
          </a:xfrm>
        </p:grpSpPr>
        <p:sp>
          <p:nvSpPr>
            <p:cNvPr id="4" name="Shape 1">
              <a:extLst>
                <a:ext uri="{FF2B5EF4-FFF2-40B4-BE49-F238E27FC236}">
                  <a16:creationId xmlns:a16="http://schemas.microsoft.com/office/drawing/2014/main" id="{A22A8CC2-8C1B-FF23-A275-4D29038F65EE}"/>
                </a:ext>
              </a:extLst>
            </p:cNvPr>
            <p:cNvSpPr/>
            <p:nvPr/>
          </p:nvSpPr>
          <p:spPr>
            <a:xfrm>
              <a:off x="661492" y="2646362"/>
              <a:ext cx="2917924" cy="2991942"/>
            </a:xfrm>
            <a:prstGeom prst="roundRect">
              <a:avLst>
                <a:gd name="adj" fmla="val 5830"/>
              </a:avLst>
            </a:prstGeom>
            <a:solidFill>
              <a:srgbClr val="FFFFFF"/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en-US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 2">
              <a:extLst>
                <a:ext uri="{FF2B5EF4-FFF2-40B4-BE49-F238E27FC236}">
                  <a16:creationId xmlns:a16="http://schemas.microsoft.com/office/drawing/2014/main" id="{7C694AB0-C463-FBF9-A8D2-E4A518F6987F}"/>
                </a:ext>
              </a:extLst>
            </p:cNvPr>
            <p:cNvSpPr/>
            <p:nvPr/>
          </p:nvSpPr>
          <p:spPr>
            <a:xfrm>
              <a:off x="856854" y="284172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Syariat Islam</a:t>
              </a:r>
              <a:endParaRPr lang="en-US" sz="1833" b="1" dirty="0"/>
            </a:p>
          </p:txBody>
        </p:sp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348BB222-92D8-EACC-A0B7-A1D754786277}"/>
                </a:ext>
              </a:extLst>
            </p:cNvPr>
            <p:cNvSpPr/>
            <p:nvPr/>
          </p:nvSpPr>
          <p:spPr>
            <a:xfrm>
              <a:off x="856854" y="3326011"/>
              <a:ext cx="25272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600" dirty="0" err="1"/>
                <a:t>Jenazah</a:t>
              </a:r>
              <a:r>
                <a:rPr lang="en-US" sz="1600" dirty="0"/>
                <a:t> </a:t>
              </a:r>
              <a:r>
                <a:rPr lang="en-US" sz="1600" dirty="0" err="1"/>
                <a:t>dikuburkan</a:t>
              </a:r>
              <a:r>
                <a:rPr lang="en-US" sz="1600" dirty="0"/>
                <a:t> di </a:t>
              </a:r>
              <a:r>
                <a:rPr lang="en-US" sz="1600" dirty="0" err="1"/>
                <a:t>tanah</a:t>
              </a:r>
              <a:r>
                <a:rPr lang="en-US" sz="1600" dirty="0"/>
                <a:t>, </a:t>
              </a:r>
              <a:r>
                <a:rPr lang="en-US" sz="1600" dirty="0" err="1"/>
                <a:t>menghadap</a:t>
              </a:r>
              <a:r>
                <a:rPr lang="en-US" sz="1600" dirty="0"/>
                <a:t> </a:t>
              </a:r>
              <a:r>
                <a:rPr lang="en-US" sz="1600" dirty="0" err="1"/>
                <a:t>kiblat</a:t>
              </a:r>
              <a:r>
                <a:rPr lang="en-US" sz="1600" dirty="0"/>
                <a:t>, dan </a:t>
              </a:r>
              <a:r>
                <a:rPr lang="en-US" sz="1600" dirty="0" err="1"/>
                <a:t>tidak</a:t>
              </a:r>
              <a:r>
                <a:rPr lang="en-US" sz="1600" dirty="0"/>
                <a:t> </a:t>
              </a:r>
              <a:r>
                <a:rPr lang="en-US" sz="1600" dirty="0" err="1"/>
                <a:t>boleh</a:t>
              </a:r>
              <a:r>
                <a:rPr lang="en-US" sz="1600" dirty="0"/>
                <a:t> </a:t>
              </a:r>
              <a:r>
                <a:rPr lang="en-US" sz="1600" dirty="0" err="1"/>
                <a:t>dikremasi</a:t>
              </a:r>
              <a:r>
                <a:rPr lang="en-US" sz="1600" dirty="0"/>
                <a:t>.</a:t>
              </a:r>
              <a:endParaRPr lang="en-US" sz="145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C09051-F160-9AE8-D395-3CCF0B4185D1}"/>
              </a:ext>
            </a:extLst>
          </p:cNvPr>
          <p:cNvGrpSpPr/>
          <p:nvPr/>
        </p:nvGrpSpPr>
        <p:grpSpPr>
          <a:xfrm>
            <a:off x="321733" y="2503577"/>
            <a:ext cx="2912115" cy="4108890"/>
            <a:chOff x="3774777" y="2646362"/>
            <a:chExt cx="3134757" cy="3030042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C8C4B8AE-F13D-76F4-E8F1-477C26E1FCCE}"/>
                </a:ext>
              </a:extLst>
            </p:cNvPr>
            <p:cNvSpPr/>
            <p:nvPr/>
          </p:nvSpPr>
          <p:spPr>
            <a:xfrm>
              <a:off x="3774777" y="2646362"/>
              <a:ext cx="3134757" cy="3030042"/>
            </a:xfrm>
            <a:prstGeom prst="roundRect">
              <a:avLst>
                <a:gd name="adj" fmla="val 5830"/>
              </a:avLst>
            </a:prstGeom>
            <a:noFill/>
            <a:ln w="38100">
              <a:solidFill>
                <a:srgbClr val="0070C0"/>
              </a:solidFill>
            </a:ln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endParaRPr lang="en-US" sz="1458">
                <a:solidFill>
                  <a:srgbClr val="55575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598D876B-405A-D625-21A8-F5D0734A0FE0}"/>
                </a:ext>
              </a:extLst>
            </p:cNvPr>
            <p:cNvSpPr/>
            <p:nvPr/>
          </p:nvSpPr>
          <p:spPr>
            <a:xfrm>
              <a:off x="4261346" y="286077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Hukum Finlandia</a:t>
              </a:r>
              <a:endParaRPr lang="en-US" sz="1833" b="1" dirty="0"/>
            </a:p>
          </p:txBody>
        </p:sp>
        <p:sp>
          <p:nvSpPr>
            <p:cNvPr id="9" name="Text 6">
              <a:extLst>
                <a:ext uri="{FF2B5EF4-FFF2-40B4-BE49-F238E27FC236}">
                  <a16:creationId xmlns:a16="http://schemas.microsoft.com/office/drawing/2014/main" id="{BABF8A22-1297-E5BD-8D11-76A59F6D6427}"/>
                </a:ext>
              </a:extLst>
            </p:cNvPr>
            <p:cNvSpPr/>
            <p:nvPr/>
          </p:nvSpPr>
          <p:spPr>
            <a:xfrm>
              <a:off x="4203698" y="3141316"/>
              <a:ext cx="24891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600" dirty="0" err="1"/>
                <a:t>Kremasi</a:t>
              </a:r>
              <a:r>
                <a:rPr lang="en-US" sz="1600" dirty="0"/>
                <a:t> </a:t>
              </a:r>
              <a:r>
                <a:rPr lang="en-US" sz="1600" dirty="0" err="1"/>
                <a:t>adalah</a:t>
              </a:r>
              <a:r>
                <a:rPr lang="en-US" sz="1600" dirty="0"/>
                <a:t> </a:t>
              </a:r>
              <a:r>
                <a:rPr lang="en-US" sz="1600" dirty="0" err="1"/>
                <a:t>praktik</a:t>
              </a:r>
              <a:r>
                <a:rPr lang="en-US" sz="1600" dirty="0"/>
                <a:t> </a:t>
              </a:r>
              <a:r>
                <a:rPr lang="en-US" sz="1600" dirty="0" err="1"/>
                <a:t>umum</a:t>
              </a:r>
              <a:r>
                <a:rPr lang="en-US" sz="1600" dirty="0"/>
                <a:t> di Finlandia, </a:t>
              </a:r>
              <a:r>
                <a:rPr lang="en-US" sz="1600" dirty="0" err="1"/>
                <a:t>namun</a:t>
              </a:r>
              <a:r>
                <a:rPr lang="en-US" sz="1600" dirty="0"/>
                <a:t> </a:t>
              </a:r>
              <a:r>
                <a:rPr lang="en-US" sz="1600" dirty="0" err="1"/>
                <a:t>pemakaman</a:t>
              </a:r>
              <a:r>
                <a:rPr lang="en-US" sz="1600" dirty="0"/>
                <a:t> </a:t>
              </a:r>
              <a:r>
                <a:rPr lang="en-US" sz="1600" dirty="0" err="1"/>
                <a:t>secara</a:t>
              </a:r>
              <a:r>
                <a:rPr lang="en-US" sz="1600" dirty="0"/>
                <a:t> Islam </a:t>
              </a:r>
              <a:r>
                <a:rPr lang="en-US" sz="1600" dirty="0" err="1"/>
                <a:t>tetap</a:t>
              </a:r>
              <a:r>
                <a:rPr lang="en-US" sz="1600" dirty="0"/>
                <a:t> </a:t>
              </a:r>
              <a:r>
                <a:rPr lang="en-US" sz="1600" dirty="0" err="1"/>
                <a:t>diperbolehkan</a:t>
              </a:r>
              <a:r>
                <a:rPr lang="en-US" sz="1600" dirty="0"/>
                <a:t>. Area </a:t>
              </a:r>
              <a:r>
                <a:rPr lang="en-US" sz="1600" dirty="0" err="1"/>
                <a:t>pemakaman</a:t>
              </a:r>
              <a:r>
                <a:rPr lang="en-US" sz="1600" dirty="0"/>
                <a:t> Muslim </a:t>
              </a:r>
              <a:r>
                <a:rPr lang="en-US" sz="1600" dirty="0" err="1"/>
                <a:t>tersedia</a:t>
              </a:r>
              <a:r>
                <a:rPr lang="en-US" sz="1600" dirty="0"/>
                <a:t> di </a:t>
              </a:r>
              <a:r>
                <a:rPr lang="en-US" sz="1600" dirty="0" err="1"/>
                <a:t>beberapa</a:t>
              </a:r>
              <a:r>
                <a:rPr lang="en-US" sz="1600" dirty="0"/>
                <a:t> </a:t>
              </a:r>
              <a:r>
                <a:rPr lang="en-US" sz="1600" dirty="0" err="1"/>
                <a:t>kota</a:t>
              </a:r>
              <a:r>
                <a:rPr lang="en-US" sz="1600" dirty="0"/>
                <a:t>, </a:t>
              </a:r>
              <a:r>
                <a:rPr lang="en-US" sz="1600" dirty="0" err="1"/>
                <a:t>namun</a:t>
              </a:r>
              <a:r>
                <a:rPr lang="en-US" sz="1600" dirty="0"/>
                <a:t> </a:t>
              </a:r>
              <a:r>
                <a:rPr lang="en-US" sz="1600" dirty="0" err="1"/>
                <a:t>perlu</a:t>
              </a:r>
              <a:r>
                <a:rPr lang="en-US" sz="1600" dirty="0"/>
                <a:t> </a:t>
              </a:r>
              <a:r>
                <a:rPr lang="en-US" sz="1600" dirty="0" err="1"/>
                <a:t>koordinasi</a:t>
              </a:r>
              <a:r>
                <a:rPr lang="en-US" sz="1600" dirty="0"/>
                <a:t> </a:t>
              </a:r>
              <a:r>
                <a:rPr lang="en-US" sz="1600" dirty="0" err="1"/>
                <a:t>dengan</a:t>
              </a:r>
              <a:r>
                <a:rPr lang="en-US" sz="1600" dirty="0"/>
                <a:t> </a:t>
              </a:r>
              <a:r>
                <a:rPr lang="en-US" sz="1600" dirty="0" err="1"/>
                <a:t>otoritas</a:t>
              </a:r>
              <a:r>
                <a:rPr lang="en-US" sz="1600" dirty="0"/>
                <a:t> </a:t>
              </a:r>
              <a:r>
                <a:rPr lang="en-US" sz="1600" dirty="0" err="1"/>
                <a:t>pemakaman</a:t>
              </a:r>
              <a:r>
                <a:rPr lang="en-US" sz="1600" dirty="0"/>
                <a:t> </a:t>
              </a:r>
              <a:r>
                <a:rPr lang="en-US" sz="1600" dirty="0" err="1"/>
                <a:t>kota</a:t>
              </a:r>
              <a:r>
                <a:rPr lang="en-US" sz="1600" dirty="0"/>
                <a:t>.</a:t>
              </a:r>
              <a:endParaRPr lang="en-US" sz="145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9B941CE5-390E-F696-259C-113CE3A6E4AB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⚖️ </a:t>
            </a:r>
            <a:r>
              <a:rPr lang="en-US" sz="2800" dirty="0" err="1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Perbedaan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Hukum Finlandia vs Syariah Islam</a:t>
            </a:r>
            <a:endParaRPr lang="en-US" sz="28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FD06E7D4-AA26-FED4-197A-D28C2C824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896" y="1426237"/>
            <a:ext cx="4885015" cy="488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17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C9E25-9F5E-4D12-E1EB-30DDF1B1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220D3868-425B-68CF-69BC-93B97B143F35}"/>
              </a:ext>
            </a:extLst>
          </p:cNvPr>
          <p:cNvSpPr/>
          <p:nvPr/>
        </p:nvSpPr>
        <p:spPr>
          <a:xfrm>
            <a:off x="788492" y="1596460"/>
            <a:ext cx="8177709" cy="596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/>
              <a:t>4. </a:t>
            </a:r>
            <a:r>
              <a:rPr lang="en-US" sz="2400" b="1" dirty="0" err="1"/>
              <a:t>Dokumen</a:t>
            </a:r>
            <a:r>
              <a:rPr lang="en-US" sz="2400" b="1" dirty="0"/>
              <a:t> dan </a:t>
            </a:r>
            <a:r>
              <a:rPr lang="en-US" sz="2400" b="1" dirty="0" err="1"/>
              <a:t>Legalitas</a:t>
            </a:r>
            <a:endParaRPr lang="en-US" sz="24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41B328-0D25-BD59-2334-D71D6FE25DB8}"/>
              </a:ext>
            </a:extLst>
          </p:cNvPr>
          <p:cNvGrpSpPr/>
          <p:nvPr/>
        </p:nvGrpSpPr>
        <p:grpSpPr>
          <a:xfrm>
            <a:off x="3601993" y="2503577"/>
            <a:ext cx="3134757" cy="2991942"/>
            <a:chOff x="661492" y="2646362"/>
            <a:chExt cx="2917924" cy="2991942"/>
          </a:xfrm>
        </p:grpSpPr>
        <p:sp>
          <p:nvSpPr>
            <p:cNvPr id="4" name="Shape 1">
              <a:extLst>
                <a:ext uri="{FF2B5EF4-FFF2-40B4-BE49-F238E27FC236}">
                  <a16:creationId xmlns:a16="http://schemas.microsoft.com/office/drawing/2014/main" id="{A3B19974-6A10-86F6-A551-706D8C53568E}"/>
                </a:ext>
              </a:extLst>
            </p:cNvPr>
            <p:cNvSpPr/>
            <p:nvPr/>
          </p:nvSpPr>
          <p:spPr>
            <a:xfrm>
              <a:off x="661492" y="2646362"/>
              <a:ext cx="2917924" cy="2991942"/>
            </a:xfrm>
            <a:prstGeom prst="roundRect">
              <a:avLst>
                <a:gd name="adj" fmla="val 5830"/>
              </a:avLst>
            </a:prstGeom>
            <a:solidFill>
              <a:srgbClr val="FFFFFF"/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en-US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 2">
              <a:extLst>
                <a:ext uri="{FF2B5EF4-FFF2-40B4-BE49-F238E27FC236}">
                  <a16:creationId xmlns:a16="http://schemas.microsoft.com/office/drawing/2014/main" id="{3AED3936-800F-1BB9-4291-3AA514740984}"/>
                </a:ext>
              </a:extLst>
            </p:cNvPr>
            <p:cNvSpPr/>
            <p:nvPr/>
          </p:nvSpPr>
          <p:spPr>
            <a:xfrm>
              <a:off x="856854" y="284172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Syariat Islam</a:t>
              </a:r>
              <a:endParaRPr lang="en-US" sz="1833" b="1" dirty="0"/>
            </a:p>
          </p:txBody>
        </p:sp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94C191BD-ACD7-B82A-07D9-65159D85F0CF}"/>
                </a:ext>
              </a:extLst>
            </p:cNvPr>
            <p:cNvSpPr/>
            <p:nvPr/>
          </p:nvSpPr>
          <p:spPr>
            <a:xfrm>
              <a:off x="856854" y="3326011"/>
              <a:ext cx="25272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600" dirty="0"/>
                <a:t>Tidak </a:t>
              </a:r>
              <a:r>
                <a:rPr lang="en-US" sz="1600" dirty="0" err="1"/>
                <a:t>ada</a:t>
              </a:r>
              <a:r>
                <a:rPr lang="en-US" sz="1600" dirty="0"/>
                <a:t> </a:t>
              </a:r>
              <a:r>
                <a:rPr lang="en-US" sz="1600" dirty="0" err="1"/>
                <a:t>persyaratan</a:t>
              </a:r>
              <a:r>
                <a:rPr lang="en-US" sz="1600" dirty="0"/>
                <a:t> </a:t>
              </a:r>
              <a:r>
                <a:rPr lang="en-US" sz="1600" dirty="0" err="1"/>
                <a:t>dokumen</a:t>
              </a:r>
              <a:r>
                <a:rPr lang="en-US" sz="1600" dirty="0"/>
                <a:t> </a:t>
              </a:r>
              <a:r>
                <a:rPr lang="en-US" sz="1600" dirty="0" err="1"/>
                <a:t>khusus</a:t>
              </a:r>
              <a:r>
                <a:rPr lang="en-US" sz="1600" dirty="0"/>
                <a:t> </a:t>
              </a:r>
              <a:r>
                <a:rPr lang="en-US" sz="1600" dirty="0" err="1"/>
                <a:t>selain</a:t>
              </a:r>
              <a:r>
                <a:rPr lang="en-US" sz="1600" dirty="0"/>
                <a:t> </a:t>
              </a:r>
              <a:r>
                <a:rPr lang="en-US" sz="1600" dirty="0" err="1"/>
                <a:t>memastikan</a:t>
              </a:r>
              <a:r>
                <a:rPr lang="en-US" sz="1600" dirty="0"/>
                <a:t> </a:t>
              </a:r>
              <a:r>
                <a:rPr lang="en-US" sz="1600" dirty="0" err="1"/>
                <a:t>jenazah</a:t>
              </a:r>
              <a:r>
                <a:rPr lang="en-US" sz="1600" dirty="0"/>
                <a:t> </a:t>
              </a:r>
              <a:r>
                <a:rPr lang="en-US" sz="1600" dirty="0" err="1"/>
                <a:t>dimakamkan</a:t>
              </a:r>
              <a:r>
                <a:rPr lang="en-US" sz="1600" dirty="0"/>
                <a:t> </a:t>
              </a:r>
              <a:r>
                <a:rPr lang="en-US" sz="1600" dirty="0" err="1"/>
                <a:t>sesuai</a:t>
              </a:r>
              <a:r>
                <a:rPr lang="en-US" sz="1600" dirty="0"/>
                <a:t> </a:t>
              </a:r>
              <a:r>
                <a:rPr lang="en-US" sz="1600" dirty="0" err="1"/>
                <a:t>syariat</a:t>
              </a:r>
              <a:r>
                <a:rPr lang="en-US" sz="1600" dirty="0"/>
                <a:t>.</a:t>
              </a:r>
              <a:endParaRPr lang="en-US" sz="145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AE5DE66-8491-97EE-6702-C06F52C87AC6}"/>
              </a:ext>
            </a:extLst>
          </p:cNvPr>
          <p:cNvGrpSpPr/>
          <p:nvPr/>
        </p:nvGrpSpPr>
        <p:grpSpPr>
          <a:xfrm>
            <a:off x="321733" y="2503576"/>
            <a:ext cx="2912115" cy="3807675"/>
            <a:chOff x="3774777" y="2646362"/>
            <a:chExt cx="3134757" cy="3030042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4A5903C0-458C-3938-4869-8D115B495379}"/>
                </a:ext>
              </a:extLst>
            </p:cNvPr>
            <p:cNvSpPr/>
            <p:nvPr/>
          </p:nvSpPr>
          <p:spPr>
            <a:xfrm>
              <a:off x="3774777" y="2646362"/>
              <a:ext cx="3134757" cy="3030042"/>
            </a:xfrm>
            <a:prstGeom prst="roundRect">
              <a:avLst>
                <a:gd name="adj" fmla="val 5830"/>
              </a:avLst>
            </a:prstGeom>
            <a:noFill/>
            <a:ln w="38100">
              <a:solidFill>
                <a:srgbClr val="0070C0"/>
              </a:solidFill>
            </a:ln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endParaRPr lang="en-US" sz="1458">
                <a:solidFill>
                  <a:srgbClr val="55575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1D3B0D3B-EC5E-0893-C235-B6B4BE139D9F}"/>
                </a:ext>
              </a:extLst>
            </p:cNvPr>
            <p:cNvSpPr/>
            <p:nvPr/>
          </p:nvSpPr>
          <p:spPr>
            <a:xfrm>
              <a:off x="4261346" y="286077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Hukum Finlandia</a:t>
              </a:r>
              <a:endParaRPr lang="en-US" sz="1833" b="1" dirty="0"/>
            </a:p>
          </p:txBody>
        </p:sp>
        <p:sp>
          <p:nvSpPr>
            <p:cNvPr id="9" name="Text 6">
              <a:extLst>
                <a:ext uri="{FF2B5EF4-FFF2-40B4-BE49-F238E27FC236}">
                  <a16:creationId xmlns:a16="http://schemas.microsoft.com/office/drawing/2014/main" id="{985461C0-1B84-A939-2AAE-365C1828C912}"/>
                </a:ext>
              </a:extLst>
            </p:cNvPr>
            <p:cNvSpPr/>
            <p:nvPr/>
          </p:nvSpPr>
          <p:spPr>
            <a:xfrm>
              <a:off x="4261346" y="3345061"/>
              <a:ext cx="24891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Surat </a:t>
              </a:r>
              <a:r>
                <a:rPr lang="en-US" sz="1600" dirty="0" err="1"/>
                <a:t>kematian</a:t>
              </a:r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/>
                <a:t>izin</a:t>
              </a:r>
              <a:r>
                <a:rPr lang="en-US" sz="1600" dirty="0"/>
                <a:t> </a:t>
              </a:r>
              <a:r>
                <a:rPr lang="en-US" sz="1600" dirty="0" err="1"/>
                <a:t>pemakaman</a:t>
              </a:r>
              <a:r>
                <a:rPr lang="en-US" sz="1600" dirty="0"/>
                <a:t>,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/>
                <a:t>registrasi</a:t>
              </a:r>
              <a:r>
                <a:rPr lang="en-US" sz="1600" dirty="0"/>
                <a:t> </a:t>
              </a:r>
              <a:r>
                <a:rPr lang="en-US" sz="1600" dirty="0" err="1"/>
                <a:t>kematian</a:t>
              </a:r>
              <a:r>
                <a:rPr lang="en-US" sz="1600" dirty="0"/>
                <a:t> </a:t>
              </a:r>
              <a:r>
                <a:rPr lang="en-US" sz="1600" dirty="0" err="1"/>
                <a:t>wajib</a:t>
              </a:r>
              <a:r>
                <a:rPr lang="en-US" sz="1600" dirty="0"/>
                <a:t> </a:t>
              </a:r>
              <a:r>
                <a:rPr lang="en-US" sz="1600" dirty="0" err="1"/>
                <a:t>dilakukan</a:t>
              </a:r>
              <a:r>
                <a:rPr lang="en-US" sz="1600" dirty="0"/>
                <a:t> </a:t>
              </a:r>
              <a:r>
                <a:rPr lang="en-US" sz="1600" dirty="0" err="1"/>
                <a:t>sesuai</a:t>
              </a:r>
              <a:r>
                <a:rPr lang="en-US" sz="1600" dirty="0"/>
                <a:t> </a:t>
              </a:r>
              <a:r>
                <a:rPr lang="en-US" sz="1600" dirty="0" err="1"/>
                <a:t>prosedur</a:t>
              </a:r>
              <a:r>
                <a:rPr lang="en-US" sz="1600" dirty="0"/>
                <a:t> </a:t>
              </a:r>
              <a:r>
                <a:rPr lang="en-US" sz="1600" dirty="0" err="1"/>
                <a:t>hukum</a:t>
              </a:r>
              <a:r>
                <a:rPr lang="en-US" sz="1600" dirty="0"/>
                <a:t>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 dirty="0"/>
            </a:p>
            <a:p>
              <a:r>
                <a:rPr lang="en-US" sz="1600" dirty="0" err="1"/>
                <a:t>Semua</a:t>
              </a:r>
              <a:r>
                <a:rPr lang="en-US" sz="1600" dirty="0"/>
                <a:t> proses </a:t>
              </a:r>
              <a:r>
                <a:rPr lang="en-US" sz="1600" dirty="0" err="1"/>
                <a:t>harus</a:t>
              </a:r>
              <a:r>
                <a:rPr lang="en-US" sz="1600" dirty="0"/>
                <a:t> </a:t>
              </a:r>
              <a:r>
                <a:rPr lang="en-US" sz="1600" dirty="0" err="1"/>
                <a:t>melalui</a:t>
              </a:r>
              <a:r>
                <a:rPr lang="en-US" sz="1600" dirty="0"/>
                <a:t> </a:t>
              </a:r>
              <a:r>
                <a:rPr lang="en-US" sz="1600" dirty="0" err="1"/>
                <a:t>instansi</a:t>
              </a:r>
              <a:r>
                <a:rPr lang="en-US" sz="1600" dirty="0"/>
                <a:t> </a:t>
              </a:r>
              <a:r>
                <a:rPr lang="en-US" sz="1600" dirty="0" err="1"/>
                <a:t>resmi</a:t>
              </a:r>
              <a:r>
                <a:rPr lang="en-US" sz="1600" dirty="0"/>
                <a:t> </a:t>
              </a:r>
              <a:r>
                <a:rPr lang="en-US" sz="1600" dirty="0" err="1"/>
                <a:t>seperti</a:t>
              </a:r>
              <a:r>
                <a:rPr lang="en-US" sz="1600" dirty="0"/>
                <a:t> </a:t>
              </a:r>
              <a:r>
                <a:rPr lang="en-US" sz="1600" dirty="0" err="1"/>
                <a:t>rumah</a:t>
              </a:r>
              <a:r>
                <a:rPr lang="en-US" sz="1600" dirty="0"/>
                <a:t> </a:t>
              </a:r>
              <a:r>
                <a:rPr lang="en-US" sz="1600" dirty="0" err="1"/>
                <a:t>sakit</a:t>
              </a:r>
              <a:r>
                <a:rPr lang="en-US" sz="1600" dirty="0"/>
                <a:t>, </a:t>
              </a:r>
              <a:r>
                <a:rPr lang="en-US" sz="1600" dirty="0" err="1"/>
                <a:t>kepolisian</a:t>
              </a:r>
              <a:r>
                <a:rPr lang="en-US" sz="1600" dirty="0"/>
                <a:t>, dan </a:t>
              </a:r>
              <a:r>
                <a:rPr lang="en-US" sz="1600" dirty="0" err="1"/>
                <a:t>kantor</a:t>
              </a:r>
              <a:r>
                <a:rPr lang="en-US" sz="1600" dirty="0"/>
                <a:t> </a:t>
              </a:r>
              <a:r>
                <a:rPr lang="en-US" sz="1600" dirty="0" err="1"/>
                <a:t>registrasi</a:t>
              </a:r>
              <a:r>
                <a:rPr lang="en-US" sz="1600" dirty="0"/>
                <a:t> </a:t>
              </a:r>
              <a:r>
                <a:rPr lang="en-US" sz="1600" dirty="0" err="1"/>
                <a:t>sipil</a:t>
              </a:r>
              <a:r>
                <a:rPr lang="en-US" sz="1600" dirty="0"/>
                <a:t>.</a:t>
              </a: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BF11E9E2-0CAE-C830-1798-79917DEFC9C2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⚖️ </a:t>
            </a:r>
            <a:r>
              <a:rPr lang="en-US" sz="2800" dirty="0" err="1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Perbedaan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Hukum Finlandia vs Syariah Islam</a:t>
            </a:r>
            <a:endParaRPr lang="en-US" sz="28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1330D3A6-EA10-B339-5390-2F5DB8A35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896" y="1426237"/>
            <a:ext cx="4885015" cy="488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00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EC51C-8175-2259-FE12-B86122986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38019B61-B466-C2E3-8E09-60B0A3558049}"/>
              </a:ext>
            </a:extLst>
          </p:cNvPr>
          <p:cNvSpPr/>
          <p:nvPr/>
        </p:nvSpPr>
        <p:spPr>
          <a:xfrm>
            <a:off x="788492" y="1596460"/>
            <a:ext cx="8177709" cy="596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b="1" dirty="0"/>
              <a:t>5. Peran Imam atau Tokoh Agama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8C08BF-C1C0-E719-82C1-98C4BF10BB1B}"/>
              </a:ext>
            </a:extLst>
          </p:cNvPr>
          <p:cNvGrpSpPr/>
          <p:nvPr/>
        </p:nvGrpSpPr>
        <p:grpSpPr>
          <a:xfrm>
            <a:off x="3601993" y="2503577"/>
            <a:ext cx="3134757" cy="2991942"/>
            <a:chOff x="661492" y="2646362"/>
            <a:chExt cx="2917924" cy="2991942"/>
          </a:xfrm>
        </p:grpSpPr>
        <p:sp>
          <p:nvSpPr>
            <p:cNvPr id="4" name="Shape 1">
              <a:extLst>
                <a:ext uri="{FF2B5EF4-FFF2-40B4-BE49-F238E27FC236}">
                  <a16:creationId xmlns:a16="http://schemas.microsoft.com/office/drawing/2014/main" id="{0333E5F0-BDB3-D010-89F1-CE21841C7D6B}"/>
                </a:ext>
              </a:extLst>
            </p:cNvPr>
            <p:cNvSpPr/>
            <p:nvPr/>
          </p:nvSpPr>
          <p:spPr>
            <a:xfrm>
              <a:off x="661492" y="2646362"/>
              <a:ext cx="2917924" cy="2991942"/>
            </a:xfrm>
            <a:prstGeom prst="roundRect">
              <a:avLst>
                <a:gd name="adj" fmla="val 5830"/>
              </a:avLst>
            </a:prstGeom>
            <a:solidFill>
              <a:srgbClr val="FFFFFF"/>
            </a:solidFill>
            <a:ln w="38100">
              <a:solidFill>
                <a:schemeClr val="accent6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en-US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 2">
              <a:extLst>
                <a:ext uri="{FF2B5EF4-FFF2-40B4-BE49-F238E27FC236}">
                  <a16:creationId xmlns:a16="http://schemas.microsoft.com/office/drawing/2014/main" id="{F948F1AA-70C7-961B-5A24-B9F22A799AE5}"/>
                </a:ext>
              </a:extLst>
            </p:cNvPr>
            <p:cNvSpPr/>
            <p:nvPr/>
          </p:nvSpPr>
          <p:spPr>
            <a:xfrm>
              <a:off x="856854" y="284172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Syariat Islam</a:t>
              </a:r>
              <a:endParaRPr lang="en-US" sz="1833" b="1" dirty="0"/>
            </a:p>
          </p:txBody>
        </p:sp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DC2DD9AF-DB59-11FE-E890-976381B5E1A4}"/>
                </a:ext>
              </a:extLst>
            </p:cNvPr>
            <p:cNvSpPr/>
            <p:nvPr/>
          </p:nvSpPr>
          <p:spPr>
            <a:xfrm>
              <a:off x="856854" y="3326011"/>
              <a:ext cx="25272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600" dirty="0"/>
                <a:t>Imam </a:t>
              </a:r>
              <a:r>
                <a:rPr lang="en-US" sz="1600" dirty="0" err="1"/>
                <a:t>atau</a:t>
              </a:r>
              <a:r>
                <a:rPr lang="en-US" sz="1600" dirty="0"/>
                <a:t> </a:t>
              </a:r>
              <a:r>
                <a:rPr lang="en-US" sz="1600" dirty="0" err="1"/>
                <a:t>tokoh</a:t>
              </a:r>
              <a:r>
                <a:rPr lang="en-US" sz="1600" dirty="0"/>
                <a:t> agama </a:t>
              </a:r>
              <a:r>
                <a:rPr lang="en-US" sz="1600" dirty="0" err="1"/>
                <a:t>berperan</a:t>
              </a:r>
              <a:r>
                <a:rPr lang="en-US" sz="1600" dirty="0"/>
                <a:t> </a:t>
              </a:r>
              <a:r>
                <a:rPr lang="en-US" sz="1600" dirty="0" err="1"/>
                <a:t>penting</a:t>
              </a:r>
              <a:r>
                <a:rPr lang="en-US" sz="1600" dirty="0"/>
                <a:t> </a:t>
              </a:r>
              <a:r>
                <a:rPr lang="en-US" sz="1600" dirty="0" err="1"/>
                <a:t>dalam</a:t>
              </a:r>
              <a:r>
                <a:rPr lang="en-US" sz="1600" dirty="0"/>
                <a:t> </a:t>
              </a:r>
              <a:r>
                <a:rPr lang="en-US" sz="1600" dirty="0" err="1"/>
                <a:t>memimpin</a:t>
              </a:r>
              <a:r>
                <a:rPr lang="en-US" sz="1600" dirty="0"/>
                <a:t> salat </a:t>
              </a:r>
              <a:r>
                <a:rPr lang="en-US" sz="1600" dirty="0" err="1"/>
                <a:t>jenazah</a:t>
              </a:r>
              <a:r>
                <a:rPr lang="en-US" sz="1600" dirty="0"/>
                <a:t> dan </a:t>
              </a:r>
              <a:r>
                <a:rPr lang="en-US" sz="1600" dirty="0" err="1"/>
                <a:t>memastikan</a:t>
              </a:r>
              <a:r>
                <a:rPr lang="en-US" sz="1600" dirty="0"/>
                <a:t> tata </a:t>
              </a:r>
              <a:r>
                <a:rPr lang="en-US" sz="1600" dirty="0" err="1"/>
                <a:t>cara</a:t>
              </a:r>
              <a:r>
                <a:rPr lang="en-US" sz="1600" dirty="0"/>
                <a:t> </a:t>
              </a:r>
              <a:r>
                <a:rPr lang="en-US" sz="1600" dirty="0" err="1"/>
                <a:t>sesuai</a:t>
              </a:r>
              <a:r>
                <a:rPr lang="en-US" sz="1600" dirty="0"/>
                <a:t> sunnah.</a:t>
              </a:r>
              <a:endParaRPr lang="en-US" sz="145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8FA8F36-119C-26A2-8084-7279119F802E}"/>
              </a:ext>
            </a:extLst>
          </p:cNvPr>
          <p:cNvGrpSpPr/>
          <p:nvPr/>
        </p:nvGrpSpPr>
        <p:grpSpPr>
          <a:xfrm>
            <a:off x="321733" y="2503577"/>
            <a:ext cx="2912115" cy="3030042"/>
            <a:chOff x="3774777" y="2646362"/>
            <a:chExt cx="3134757" cy="3030042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3121085B-38CC-8424-2721-52E3847A375E}"/>
                </a:ext>
              </a:extLst>
            </p:cNvPr>
            <p:cNvSpPr/>
            <p:nvPr/>
          </p:nvSpPr>
          <p:spPr>
            <a:xfrm>
              <a:off x="3774777" y="2646362"/>
              <a:ext cx="3134757" cy="3030042"/>
            </a:xfrm>
            <a:prstGeom prst="roundRect">
              <a:avLst>
                <a:gd name="adj" fmla="val 5830"/>
              </a:avLst>
            </a:prstGeom>
            <a:noFill/>
            <a:ln w="38100">
              <a:solidFill>
                <a:srgbClr val="0070C0"/>
              </a:solidFill>
            </a:ln>
          </p:spPr>
          <p:txBody>
            <a:bodyPr wrap="square" lIns="0" tIns="0" rIns="0" bIns="0" rtlCol="0" anchor="t"/>
            <a:lstStyle/>
            <a:p>
              <a:pPr>
                <a:lnSpc>
                  <a:spcPts val="2375"/>
                </a:lnSpc>
              </a:pPr>
              <a:endParaRPr lang="en-US" sz="1458">
                <a:solidFill>
                  <a:srgbClr val="55575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4AD45A19-838F-8530-259B-5B801BAA3BB2}"/>
                </a:ext>
              </a:extLst>
            </p:cNvPr>
            <p:cNvSpPr/>
            <p:nvPr/>
          </p:nvSpPr>
          <p:spPr>
            <a:xfrm>
              <a:off x="4261346" y="2860774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33" b="1" dirty="0">
                  <a:solidFill>
                    <a:srgbClr val="55575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Hukum Finlandia</a:t>
              </a:r>
              <a:endParaRPr lang="en-US" sz="1833" b="1" dirty="0"/>
            </a:p>
          </p:txBody>
        </p:sp>
        <p:sp>
          <p:nvSpPr>
            <p:cNvPr id="9" name="Text 6">
              <a:extLst>
                <a:ext uri="{FF2B5EF4-FFF2-40B4-BE49-F238E27FC236}">
                  <a16:creationId xmlns:a16="http://schemas.microsoft.com/office/drawing/2014/main" id="{18EA2B7E-E8E5-E1C1-5E6F-B9CF82B3CC3D}"/>
                </a:ext>
              </a:extLst>
            </p:cNvPr>
            <p:cNvSpPr/>
            <p:nvPr/>
          </p:nvSpPr>
          <p:spPr>
            <a:xfrm>
              <a:off x="4261346" y="3345061"/>
              <a:ext cx="2489101" cy="21169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600" dirty="0"/>
                <a:t>Tidak </a:t>
              </a:r>
              <a:r>
                <a:rPr lang="en-US" sz="1600" dirty="0" err="1"/>
                <a:t>ada</a:t>
              </a:r>
              <a:r>
                <a:rPr lang="en-US" sz="1600" dirty="0"/>
                <a:t> </a:t>
              </a:r>
              <a:r>
                <a:rPr lang="en-US" sz="1600" dirty="0" err="1"/>
                <a:t>kewajiban</a:t>
              </a:r>
              <a:r>
                <a:rPr lang="en-US" sz="1600" dirty="0"/>
                <a:t> </a:t>
              </a:r>
              <a:r>
                <a:rPr lang="en-US" sz="1600" dirty="0" err="1"/>
                <a:t>hukum</a:t>
              </a:r>
              <a:r>
                <a:rPr lang="en-US" sz="1600" dirty="0"/>
                <a:t> </a:t>
              </a:r>
              <a:r>
                <a:rPr lang="en-US" sz="1600" dirty="0" err="1"/>
                <a:t>untuk</a:t>
              </a:r>
              <a:r>
                <a:rPr lang="en-US" sz="1600" dirty="0"/>
                <a:t> </a:t>
              </a:r>
              <a:r>
                <a:rPr lang="en-US" sz="1600" dirty="0" err="1"/>
                <a:t>melibatkan</a:t>
              </a:r>
              <a:r>
                <a:rPr lang="en-US" sz="1600" dirty="0"/>
                <a:t> </a:t>
              </a:r>
              <a:r>
                <a:rPr lang="en-US" sz="1600" dirty="0" err="1"/>
                <a:t>tokoh</a:t>
              </a:r>
              <a:r>
                <a:rPr lang="en-US" sz="1600" dirty="0"/>
                <a:t> agama, </a:t>
              </a:r>
              <a:r>
                <a:rPr lang="en-US" sz="1600" dirty="0" err="1"/>
                <a:t>namun</a:t>
              </a:r>
              <a:r>
                <a:rPr lang="en-US" sz="1600" dirty="0"/>
                <a:t> </a:t>
              </a:r>
              <a:r>
                <a:rPr lang="en-US" sz="1600" dirty="0" err="1"/>
                <a:t>komunitas</a:t>
              </a:r>
              <a:r>
                <a:rPr lang="en-US" sz="1600" dirty="0"/>
                <a:t> Muslim </a:t>
              </a:r>
              <a:r>
                <a:rPr lang="en-US" sz="1600" dirty="0" err="1"/>
                <a:t>biasanya</a:t>
              </a:r>
              <a:r>
                <a:rPr lang="en-US" sz="1600" dirty="0"/>
                <a:t> </a:t>
              </a:r>
              <a:r>
                <a:rPr lang="en-US" sz="1600" dirty="0" err="1"/>
                <a:t>mengatur</a:t>
              </a:r>
              <a:r>
                <a:rPr lang="en-US" sz="1600" dirty="0"/>
                <a:t> </a:t>
              </a:r>
              <a:r>
                <a:rPr lang="en-US" sz="1600" dirty="0" err="1"/>
                <a:t>kehadiran</a:t>
              </a:r>
              <a:r>
                <a:rPr lang="en-US" sz="1600" dirty="0"/>
                <a:t> imam </a:t>
              </a:r>
              <a:r>
                <a:rPr lang="en-US" sz="1600" dirty="0" err="1"/>
                <a:t>secara</a:t>
              </a:r>
              <a:r>
                <a:rPr lang="en-US" sz="1600" dirty="0"/>
                <a:t> </a:t>
              </a:r>
              <a:r>
                <a:rPr lang="en-US" sz="1600" dirty="0" err="1"/>
                <a:t>mandiri</a:t>
              </a:r>
              <a:r>
                <a:rPr lang="en-US" sz="1600" dirty="0"/>
                <a:t>.</a:t>
              </a: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F154B418-0418-49A0-E347-D4F354A510F4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⚖️ </a:t>
            </a:r>
            <a:r>
              <a:rPr lang="en-US" sz="2800" dirty="0" err="1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Perbedaan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Hukum Finlandia vs Syariah Islam</a:t>
            </a:r>
            <a:endParaRPr lang="en-US" sz="28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C9F35A76-0CFB-CBB8-A4C5-581A3C835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896" y="1426237"/>
            <a:ext cx="4885015" cy="488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52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769641"/>
            <a:ext cx="6864251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Formulir Keanggotaan Agama</a:t>
            </a:r>
            <a:endParaRPr lang="en-US" sz="3708" dirty="0"/>
          </a:p>
        </p:txBody>
      </p:sp>
      <p:sp>
        <p:nvSpPr>
          <p:cNvPr id="3" name="Text 1"/>
          <p:cNvSpPr/>
          <p:nvPr/>
        </p:nvSpPr>
        <p:spPr>
          <a:xfrm>
            <a:off x="661492" y="1832769"/>
            <a:ext cx="60242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Ilmoitus Uskonnolliseen Yhdyskuntaan Liittymisestä</a:t>
            </a:r>
            <a:endParaRPr lang="en-US" sz="1833" dirty="0"/>
          </a:p>
        </p:txBody>
      </p:sp>
      <p:sp>
        <p:nvSpPr>
          <p:cNvPr id="4" name="Text 2"/>
          <p:cNvSpPr/>
          <p:nvPr/>
        </p:nvSpPr>
        <p:spPr>
          <a:xfrm>
            <a:off x="661492" y="2317056"/>
            <a:ext cx="690344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Formulir ini penting untuk mengidentifikasi diri sebagai Muslim. Ketika ajal menjemput, negara akan tahu bahwa seseorang layak dimakamkan secara Islam.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661492" y="3394373"/>
            <a:ext cx="69034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3"/>
              </a:rPr>
              <a:t>Unduh </a:t>
            </a:r>
            <a:r>
              <a:rPr lang="en-US" sz="1458" dirty="0" err="1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3"/>
              </a:rPr>
              <a:t>formulir</a:t>
            </a: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3"/>
              </a:rPr>
              <a:t> </a:t>
            </a:r>
            <a:r>
              <a:rPr lang="en-US" sz="1458" dirty="0" err="1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dari</a:t>
            </a: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Digi dan </a:t>
            </a:r>
            <a:r>
              <a:rPr lang="en-US" sz="1458" dirty="0" err="1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Registrasi</a:t>
            </a: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en-US" sz="1458" dirty="0" err="1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Penduduk</a:t>
            </a:r>
            <a:endParaRPr lang="en-US" sz="1458" dirty="0">
              <a:solidFill>
                <a:srgbClr val="4C4C4C"/>
              </a:solidFill>
              <a:latin typeface="Noto Serif" pitchFamily="34" charset="0"/>
              <a:ea typeface="Noto Serif" pitchFamily="34" charset="-122"/>
              <a:cs typeface="Noto Serif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61492" y="3762871"/>
            <a:ext cx="69034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Lengkapi data dan tanda tangan</a:t>
            </a:r>
            <a:endParaRPr lang="en-US" sz="1458" dirty="0"/>
          </a:p>
        </p:txBody>
      </p:sp>
      <p:sp>
        <p:nvSpPr>
          <p:cNvPr id="7" name="Text 5"/>
          <p:cNvSpPr/>
          <p:nvPr/>
        </p:nvSpPr>
        <p:spPr>
          <a:xfrm>
            <a:off x="661492" y="4131370"/>
            <a:ext cx="69034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Serahkan ke Islamic Center terdekat</a:t>
            </a:r>
            <a:endParaRPr lang="en-US" sz="1458" dirty="0"/>
          </a:p>
        </p:txBody>
      </p:sp>
      <p:sp>
        <p:nvSpPr>
          <p:cNvPr id="8" name="Text 6"/>
          <p:cNvSpPr/>
          <p:nvPr/>
        </p:nvSpPr>
        <p:spPr>
          <a:xfrm>
            <a:off x="661492" y="4499869"/>
            <a:ext cx="69034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Berlaku untuk Muslim dan non-Muslim</a:t>
            </a:r>
            <a:endParaRPr lang="en-US" sz="1458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452" y="1856382"/>
            <a:ext cx="3504307" cy="350430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61492" y="5785942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Informasi lebih lanjut: </a:t>
            </a:r>
            <a:r>
              <a:rPr lang="en-US" sz="1458" u="sng" dirty="0">
                <a:solidFill>
                  <a:srgbClr val="3A3A3A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5"/>
              </a:rPr>
              <a:t>www.masjidiman.com</a:t>
            </a:r>
            <a:r>
              <a:rPr lang="en-US" sz="1458" u="sng" dirty="0">
                <a:solidFill>
                  <a:srgbClr val="3A3A3A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atau </a:t>
            </a: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6"/>
              </a:rPr>
              <a:t>www.islamilainenhautaus.info</a:t>
            </a:r>
            <a:b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</a:br>
            <a:endParaRPr lang="en-US" sz="14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ADC0D7F-477A-822C-1530-43F0BCA55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4850284" cy="6858000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8EFB888-C442-A4F0-9032-5D56F87C9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17" y="0"/>
            <a:ext cx="4850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76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1E830-A80C-5137-4D01-13803E8A51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Pemandian dan pengafanan jenazah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65E8FA-BC6E-0DAF-A7F6-A00388939468}"/>
              </a:ext>
            </a:extLst>
          </p:cNvPr>
          <p:cNvGrpSpPr/>
          <p:nvPr/>
        </p:nvGrpSpPr>
        <p:grpSpPr>
          <a:xfrm>
            <a:off x="2110859" y="5441417"/>
            <a:ext cx="7970282" cy="980956"/>
            <a:chOff x="586859" y="6789896"/>
            <a:chExt cx="7970282" cy="98095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31B7F9F-3FDF-878A-A73C-4A2A76033459}"/>
                </a:ext>
              </a:extLst>
            </p:cNvPr>
            <p:cNvGrpSpPr/>
            <p:nvPr/>
          </p:nvGrpSpPr>
          <p:grpSpPr>
            <a:xfrm>
              <a:off x="586859" y="6789896"/>
              <a:ext cx="7970282" cy="980956"/>
              <a:chOff x="586859" y="6789896"/>
              <a:chExt cx="7970282" cy="980956"/>
            </a:xfrm>
          </p:grpSpPr>
          <p:sp>
            <p:nvSpPr>
              <p:cNvPr id="6" name="Shape 18">
                <a:extLst>
                  <a:ext uri="{FF2B5EF4-FFF2-40B4-BE49-F238E27FC236}">
                    <a16:creationId xmlns:a16="http://schemas.microsoft.com/office/drawing/2014/main" id="{723F0CAE-49B0-FF37-C1ED-2E5887F8A8FF}"/>
                  </a:ext>
                </a:extLst>
              </p:cNvPr>
              <p:cNvSpPr/>
              <p:nvPr/>
            </p:nvSpPr>
            <p:spPr>
              <a:xfrm>
                <a:off x="586859" y="6789896"/>
                <a:ext cx="7970282" cy="980956"/>
              </a:xfrm>
              <a:prstGeom prst="roundRect">
                <a:avLst>
                  <a:gd name="adj" fmla="val 7180"/>
                </a:avLst>
              </a:prstGeom>
              <a:solidFill>
                <a:srgbClr val="B6D6FC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7" name="Image 2" descr="preencoded.png">
                <a:extLst>
                  <a:ext uri="{FF2B5EF4-FFF2-40B4-BE49-F238E27FC236}">
                    <a16:creationId xmlns:a16="http://schemas.microsoft.com/office/drawing/2014/main" id="{9B6C3E7B-DD5D-F15E-7121-EDD92F955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4499" y="7050881"/>
                <a:ext cx="209550" cy="167640"/>
              </a:xfrm>
              <a:prstGeom prst="rect">
                <a:avLst/>
              </a:prstGeom>
            </p:spPr>
          </p:pic>
        </p:grpSp>
        <p:sp>
          <p:nvSpPr>
            <p:cNvPr id="5" name="Text 19">
              <a:extLst>
                <a:ext uri="{FF2B5EF4-FFF2-40B4-BE49-F238E27FC236}">
                  <a16:creationId xmlns:a16="http://schemas.microsoft.com/office/drawing/2014/main" id="{C9777061-9202-5758-7C9F-D3DB554E1139}"/>
                </a:ext>
              </a:extLst>
            </p:cNvPr>
            <p:cNvSpPr/>
            <p:nvPr/>
          </p:nvSpPr>
          <p:spPr>
            <a:xfrm>
              <a:off x="1131689" y="6866334"/>
              <a:ext cx="7257812" cy="5367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sz="1300" dirty="0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IMMI menyediakan kain kafan gratis (45m x 105cm, katun halus) </a:t>
              </a:r>
            </a:p>
            <a:p>
              <a:pPr>
                <a:lnSpc>
                  <a:spcPts val="2100"/>
                </a:lnSpc>
              </a:pPr>
              <a:r>
                <a:rPr lang="en-US" sz="1300" dirty="0" err="1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Lelaki</a:t>
              </a:r>
              <a:r>
                <a:rPr lang="en-US" sz="1300" dirty="0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: 7 meter, Perempuan: 10 meter. </a:t>
              </a:r>
              <a:r>
                <a:rPr lang="en-US" sz="1300" dirty="0" err="1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Tersedia</a:t>
              </a:r>
              <a:r>
                <a:rPr lang="en-US" sz="1300" dirty="0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 di </a:t>
              </a:r>
              <a:r>
                <a:rPr lang="en-US" sz="1300" dirty="0" err="1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Eurokangas</a:t>
              </a:r>
              <a:r>
                <a:rPr lang="en-US" sz="1300" dirty="0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 </a:t>
              </a:r>
              <a:r>
                <a:rPr lang="en-US" sz="1300" dirty="0" err="1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atau</a:t>
              </a:r>
              <a:r>
                <a:rPr lang="en-US" sz="1300" dirty="0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 IMMI. </a:t>
              </a:r>
            </a:p>
            <a:p>
              <a:pPr>
                <a:lnSpc>
                  <a:spcPts val="2100"/>
                </a:lnSpc>
              </a:pPr>
              <a:r>
                <a:rPr lang="en-US" sz="1300" dirty="0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Bagi </a:t>
              </a:r>
              <a:r>
                <a:rPr lang="en-US" sz="1300" dirty="0" err="1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jemaah</a:t>
              </a:r>
              <a:r>
                <a:rPr lang="en-US" sz="1300" dirty="0">
                  <a:solidFill>
                    <a:srgbClr val="000000"/>
                  </a:solidFill>
                  <a:latin typeface="Noto Serif" panose="02020600060500020200" pitchFamily="18" charset="0"/>
                  <a:ea typeface="Noto Serif" panose="02020600060500020200" pitchFamily="18" charset="0"/>
                  <a:cs typeface="Noto Serif" panose="02020600060500020200" pitchFamily="18" charset="0"/>
                </a:rPr>
                <a:t> yang membutuhkan. Kontak: wa.me/+358468889654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84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89FFE74-EEA4-1B62-6D96-6FF988F3EA9B}"/>
              </a:ext>
            </a:extLst>
          </p:cNvPr>
          <p:cNvSpPr/>
          <p:nvPr/>
        </p:nvSpPr>
        <p:spPr>
          <a:xfrm>
            <a:off x="2861733" y="4450196"/>
            <a:ext cx="4648200" cy="439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B16E56-B531-A47A-24F3-A119E93CB91E}"/>
              </a:ext>
            </a:extLst>
          </p:cNvPr>
          <p:cNvSpPr/>
          <p:nvPr/>
        </p:nvSpPr>
        <p:spPr>
          <a:xfrm>
            <a:off x="2861733" y="4014074"/>
            <a:ext cx="4648200" cy="439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5DFF98-AD87-118D-5828-21CFF2B0443E}"/>
              </a:ext>
            </a:extLst>
          </p:cNvPr>
          <p:cNvSpPr/>
          <p:nvPr/>
        </p:nvSpPr>
        <p:spPr>
          <a:xfrm>
            <a:off x="2861733" y="3581669"/>
            <a:ext cx="4648200" cy="439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8F302E-979A-9A21-01BE-11DDE2749763}"/>
              </a:ext>
            </a:extLst>
          </p:cNvPr>
          <p:cNvSpPr/>
          <p:nvPr/>
        </p:nvSpPr>
        <p:spPr>
          <a:xfrm>
            <a:off x="2861733" y="3209097"/>
            <a:ext cx="4648200" cy="439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C979EE-71CC-610F-F944-C9081EE5D9A5}"/>
              </a:ext>
            </a:extLst>
          </p:cNvPr>
          <p:cNvSpPr/>
          <p:nvPr/>
        </p:nvSpPr>
        <p:spPr>
          <a:xfrm>
            <a:off x="2861733" y="2769259"/>
            <a:ext cx="4648200" cy="439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736DA2-3059-9364-5240-021EBE4C95DC}"/>
              </a:ext>
            </a:extLst>
          </p:cNvPr>
          <p:cNvSpPr/>
          <p:nvPr/>
        </p:nvSpPr>
        <p:spPr>
          <a:xfrm>
            <a:off x="2861733" y="2374265"/>
            <a:ext cx="4648200" cy="439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F58AA9-06E4-61F7-1462-4DA437DDBA87}"/>
              </a:ext>
            </a:extLst>
          </p:cNvPr>
          <p:cNvSpPr/>
          <p:nvPr/>
        </p:nvSpPr>
        <p:spPr>
          <a:xfrm>
            <a:off x="2861733" y="1956849"/>
            <a:ext cx="4648200" cy="439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D11FE1-52C1-6BD3-9C25-FB11A4DF3CAB}"/>
              </a:ext>
            </a:extLst>
          </p:cNvPr>
          <p:cNvSpPr/>
          <p:nvPr/>
        </p:nvSpPr>
        <p:spPr>
          <a:xfrm>
            <a:off x="2861733" y="1539433"/>
            <a:ext cx="4648200" cy="439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538E35-A992-EDBF-6F02-15202F4AB8F2}"/>
              </a:ext>
            </a:extLst>
          </p:cNvPr>
          <p:cNvSpPr txBox="1"/>
          <p:nvPr/>
        </p:nvSpPr>
        <p:spPr>
          <a:xfrm>
            <a:off x="3048000" y="1122017"/>
            <a:ext cx="6096000" cy="3764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🧼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Urutan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Lengkap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Pengurusan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Jenazah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Menutup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jenazah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Segera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memandikan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kecuali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syahid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Membersihkan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tubuh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Wudhu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untuk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jenazah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Menyiramkan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air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seluruh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tubuh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Mengafani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sesuai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jenis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kelamin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Menyolatkan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jenazah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Menguburkan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sesuai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sunnah</a:t>
            </a:r>
          </a:p>
        </p:txBody>
      </p:sp>
    </p:spTree>
    <p:extLst>
      <p:ext uri="{BB962C8B-B14F-4D97-AF65-F5344CB8AC3E}">
        <p14:creationId xmlns:p14="http://schemas.microsoft.com/office/powerpoint/2010/main" val="325976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-0.00039 0.064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-0.00039 0.0641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-0.00039 0.0641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-0.00039 0.0641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 L -0.00039 0.0641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-0.00039 0.0641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-0.00039 0.06412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96296E-6 L -0.00039 0.06412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1" grpId="0" animBg="1"/>
      <p:bldP spid="21" grpId="1" animBg="1"/>
      <p:bldP spid="21" grpId="2" animBg="1"/>
      <p:bldP spid="20" grpId="0" animBg="1"/>
      <p:bldP spid="20" grpId="1" animBg="1"/>
      <p:bldP spid="20" grpId="2" animBg="1"/>
      <p:bldP spid="19" grpId="0" animBg="1"/>
      <p:bldP spid="19" grpId="1" animBg="1"/>
      <p:bldP spid="19" grpId="2" animBg="1"/>
      <p:bldP spid="18" grpId="0" animBg="1"/>
      <p:bldP spid="18" grpId="1" animBg="1"/>
      <p:bldP spid="18" grpId="2" animBg="1"/>
      <p:bldP spid="17" grpId="0" animBg="1"/>
      <p:bldP spid="17" grpId="1" animBg="1"/>
      <p:bldP spid="17" grpId="2" animBg="1"/>
      <p:bldP spid="13" grpId="0" animBg="1"/>
      <p:bldP spid="13" grpId="1" animBg="1"/>
      <p:bldP spid="13" grpId="2" animBg="1"/>
      <p:bldP spid="11" grpId="0" animBg="1"/>
      <p:bldP spid="11" grpId="1" animBg="1"/>
      <p:bldP spid="11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28B33-B508-47CB-0171-BE39B790F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7BFC96-A08F-A100-EB76-D93F2910CE09}"/>
              </a:ext>
            </a:extLst>
          </p:cNvPr>
          <p:cNvSpPr txBox="1"/>
          <p:nvPr/>
        </p:nvSpPr>
        <p:spPr>
          <a:xfrm>
            <a:off x="939800" y="379714"/>
            <a:ext cx="8856134" cy="243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🧔</a:t>
            </a:r>
            <a:r>
              <a:rPr lang="fi-FI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Jumlah Kain Kafan untuk Laki-laki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Tiga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lembar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kain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kafan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Menutup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seluruh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tubuh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Dililitkan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atasnya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fi-FI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Sebagai lapisan terakhir dan pengikat.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📌</a:t>
            </a:r>
            <a:r>
              <a:rPr lang="fi-FI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Berdasarkan hadis Nabi Muhammad </a:t>
            </a:r>
            <a:r>
              <a:rPr lang="en-US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ﷺ</a:t>
            </a:r>
            <a:r>
              <a:rPr lang="fi-FI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jenazah laki-laki dikafani dengan tiga lembar kain putih yang bersih.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F41454-EAA8-2CD4-8430-B4C752678138}"/>
              </a:ext>
            </a:extLst>
          </p:cNvPr>
          <p:cNvSpPr txBox="1"/>
          <p:nvPr/>
        </p:nvSpPr>
        <p:spPr>
          <a:xfrm>
            <a:off x="939800" y="2612915"/>
            <a:ext cx="6096000" cy="2428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👩</a:t>
            </a:r>
            <a:r>
              <a:rPr lang="fi-FI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Jumlah Kain Kafan untuk Perempuan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Lima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lembar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kain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kafan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Sarung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Baju 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panjang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gamis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Kerudung</a:t>
            </a: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(khimar)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fi-FI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Dua lembar kain kafan untuk membungkus tubuh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📌</a:t>
            </a:r>
            <a:r>
              <a:rPr lang="fi-FI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Mencerminkan kehormatan dan perlindungan aurat perempuan.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697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A92D3-F4DD-A710-236C-BAE94ED55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SOLAT JENAZAH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883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D7B53-E98A-3590-504D-BFE7657FE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7EA1B24-28D8-6827-43BF-245CD01A7D0F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A0616B-F55C-5B12-ACF6-EE8AD0164068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5A3546-058A-39B1-EEC4-BB7CB00ABE6A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Niat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Berdiri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Pertama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Kedua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Ketiga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Keempat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Salam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8F33AF-F421-EFD2-C3FF-A3F818FB105F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053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FF96A-5CE6-FA4B-CD26-749CEF9E2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4B6A74B-F586-79FA-032B-A41D2F70A3BD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DCB20B-33F4-FB5E-47F9-B872F9BFF5E2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16DFAE-FA5D-6BE4-8D10-87CEA5FE1422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Niat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Berdiri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Pertama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Kedua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Ketiga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Keempat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Salam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A4854B-63EB-14B4-63EF-19807DCDFECA}"/>
              </a:ext>
            </a:extLst>
          </p:cNvPr>
          <p:cNvSpPr txBox="1"/>
          <p:nvPr/>
        </p:nvSpPr>
        <p:spPr>
          <a:xfrm>
            <a:off x="3048802" y="2434995"/>
            <a:ext cx="86709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lvl="1" algn="r"/>
            <a:r>
              <a:rPr lang="ar-AE" dirty="0"/>
              <a:t>اُصَلِّى عَلَى هَذَاالْمَيِّتِ اَرْبَعَ تَكْبِرَاتٍ فَرْضَ كِفَايَةِ اِمَامًا| مَأْمُوْمًا ِللهِ تَعَالَى</a:t>
            </a:r>
            <a:br>
              <a:rPr lang="ar-AE" dirty="0"/>
            </a:br>
            <a:r>
              <a:rPr lang="en-US" dirty="0" err="1"/>
              <a:t>Usholli</a:t>
            </a:r>
            <a:r>
              <a:rPr lang="en-US" dirty="0"/>
              <a:t> 'ala </a:t>
            </a:r>
            <a:r>
              <a:rPr lang="en-US" dirty="0" err="1"/>
              <a:t>hadzal</a:t>
            </a:r>
            <a:r>
              <a:rPr lang="en-US" dirty="0"/>
              <a:t> </a:t>
            </a:r>
            <a:r>
              <a:rPr lang="en-US" dirty="0" err="1"/>
              <a:t>mayyiti</a:t>
            </a:r>
            <a:r>
              <a:rPr lang="en-US" dirty="0"/>
              <a:t> </a:t>
            </a:r>
            <a:r>
              <a:rPr lang="en-US" dirty="0" err="1"/>
              <a:t>arba'a</a:t>
            </a:r>
            <a:r>
              <a:rPr lang="en-US" dirty="0"/>
              <a:t> </a:t>
            </a:r>
            <a:r>
              <a:rPr lang="en-US" dirty="0" err="1"/>
              <a:t>takbirotin</a:t>
            </a:r>
            <a:r>
              <a:rPr lang="en-US" dirty="0"/>
              <a:t> </a:t>
            </a:r>
            <a:r>
              <a:rPr lang="en-US" dirty="0" err="1"/>
              <a:t>fardho</a:t>
            </a:r>
            <a:r>
              <a:rPr lang="en-US" dirty="0"/>
              <a:t> </a:t>
            </a:r>
            <a:r>
              <a:rPr lang="en-US" dirty="0" err="1"/>
              <a:t>kifayatin</a:t>
            </a:r>
            <a:r>
              <a:rPr lang="en-US" dirty="0"/>
              <a:t> </a:t>
            </a:r>
            <a:r>
              <a:rPr lang="en-US" dirty="0" err="1"/>
              <a:t>imaman</a:t>
            </a:r>
            <a:r>
              <a:rPr lang="en-US" dirty="0"/>
              <a:t>/</a:t>
            </a:r>
            <a:r>
              <a:rPr lang="en-US" dirty="0" err="1"/>
              <a:t>ma'muman</a:t>
            </a:r>
            <a:r>
              <a:rPr lang="en-US" dirty="0"/>
              <a:t> </a:t>
            </a:r>
            <a:r>
              <a:rPr lang="en-US" dirty="0" err="1"/>
              <a:t>lillahi</a:t>
            </a:r>
            <a:r>
              <a:rPr lang="en-US" dirty="0"/>
              <a:t> </a:t>
            </a:r>
            <a:r>
              <a:rPr lang="en-US" dirty="0" err="1"/>
              <a:t>ta'ala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Artinya</a:t>
            </a:r>
            <a:r>
              <a:rPr lang="en-US" dirty="0"/>
              <a:t>: "Saya </a:t>
            </a:r>
            <a:r>
              <a:rPr lang="en-US" dirty="0" err="1"/>
              <a:t>niat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 kali takbir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r>
              <a:rPr lang="en-US" dirty="0"/>
              <a:t>, </a:t>
            </a:r>
            <a:r>
              <a:rPr lang="en-US" dirty="0" err="1"/>
              <a:t>sebagai</a:t>
            </a:r>
            <a:r>
              <a:rPr lang="en-US" dirty="0"/>
              <a:t> imam/</a:t>
            </a:r>
            <a:r>
              <a:rPr lang="en-US" dirty="0" err="1"/>
              <a:t>makmum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Allah </a:t>
            </a:r>
            <a:r>
              <a:rPr lang="en-US" dirty="0" err="1"/>
              <a:t>Ta'ala</a:t>
            </a:r>
            <a:r>
              <a:rPr lang="en-US" dirty="0"/>
              <a:t>."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166923D-C700-81D7-5944-8E509A918458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108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68AAA-C0C8-D295-F90D-BDA536978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E658660-706D-CDC3-2C60-80DA70E7895D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AA138E-583E-76B4-59ED-4E62BE045935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C7C313-A23C-28C6-9D79-723529E74A73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Niat</a:t>
            </a:r>
            <a:r>
              <a:rPr lang="en-US" b="1" dirty="0"/>
              <a:t>:</a:t>
            </a:r>
            <a:r>
              <a:rPr lang="en-US" dirty="0"/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Berdiri</a:t>
            </a: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Pertama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Kedua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Ketiga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Keempat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Salam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0A6BB9-C176-A717-1356-858BEDA3ADEC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064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392CE-2E89-4133-29DE-77055E1CC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C1532F4-CFD4-317B-AFB3-594CDC12023C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45D2C3-D5DA-37E0-9362-9C13876564B1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9B5215-22D9-5222-232B-D1AF5B35F1F6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Niat</a:t>
            </a:r>
            <a:r>
              <a:rPr lang="en-US" b="1" dirty="0"/>
              <a:t>:</a:t>
            </a:r>
            <a:r>
              <a:rPr lang="en-US" dirty="0"/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Berdiri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Takbir </a:t>
            </a:r>
            <a:r>
              <a:rPr lang="en-US" b="1" dirty="0" err="1">
                <a:solidFill>
                  <a:srgbClr val="FF0000"/>
                </a:solidFill>
              </a:rPr>
              <a:t>Pertama</a:t>
            </a: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Kedua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Ketiga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Keempat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Salam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DF8D4C-A4EC-7F27-0B07-F0A626E333E8}"/>
              </a:ext>
            </a:extLst>
          </p:cNvPr>
          <p:cNvSpPr txBox="1"/>
          <p:nvPr/>
        </p:nvSpPr>
        <p:spPr>
          <a:xfrm>
            <a:off x="4065470" y="2211607"/>
            <a:ext cx="86709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Al-Fatihah </a:t>
            </a:r>
            <a:r>
              <a:rPr lang="en-US" dirty="0" err="1"/>
              <a:t>tanpa</a:t>
            </a:r>
            <a:r>
              <a:rPr lang="en-US" dirty="0"/>
              <a:t> sujud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rukuk</a:t>
            </a:r>
            <a:r>
              <a:rPr lang="en-US" dirty="0"/>
              <a:t>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80D8B6F-A080-AAE8-35EF-8E534A8F57AA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 1">
            <a:extLst>
              <a:ext uri="{FF2B5EF4-FFF2-40B4-BE49-F238E27FC236}">
                <a16:creationId xmlns:a16="http://schemas.microsoft.com/office/drawing/2014/main" id="{76A000EE-C52D-5AED-57E3-0D7B7AD70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5363" y="3047421"/>
            <a:ext cx="6887855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FGQPC Uthmanic Script HAFS"/>
                <a:cs typeface="Arial" panose="020B0604020202020204" pitchFamily="34" charset="0"/>
              </a:rPr>
              <a:t>بِسۡمِ ٱللَّهِ ٱلرَّحۡمَٰنِ ٱلرَّحِيمِ ١ ٱلۡحَمۡدُ لِلَّهِ رَبِّ ٱلۡعَٰلَمِينَ ٢ ٱلرَّحۡمَٰنِ ٱلرَّحِيمِ ٣ مَٰلِكِ يَوۡمِ ٱلدِّينِ ٤ إِيَّاكَ نَعۡبُدُ وَإِيَّاكَ نَسۡتَعِينُ ٥ ٱهۡدِنَا ٱلصِّرَٰطَ ٱلۡمُسۡتَقِيمَ ٦ صِرَٰطَ ٱلَّذِينَ أَنۡعَمۡتَ عَلَيۡهِمۡ غَيۡرِ ٱلۡمَغۡضُوبِ عَلَيۡهِمۡ وَلَا ٱلضَّآلِّينَ ٧</a:t>
            </a:r>
            <a:endParaRPr kumimoji="0" lang="en-US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</a:rPr>
            </a:b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24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860B5-4CF7-75FA-7D1F-A2B7E4A17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DFCFD5A-935C-8DBF-3434-EE53328A134C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BCFDE-A7F6-7FA0-E32C-2FC73DA6300F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575C49-A89C-DA45-52D6-127F91F4CB9E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Niat</a:t>
            </a:r>
            <a:r>
              <a:rPr lang="en-US" b="1" dirty="0"/>
              <a:t>:</a:t>
            </a:r>
            <a:r>
              <a:rPr lang="en-US" dirty="0"/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Berdiri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Pertama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Takbir </a:t>
            </a:r>
            <a:r>
              <a:rPr lang="en-US" b="1" dirty="0" err="1">
                <a:solidFill>
                  <a:srgbClr val="FF0000"/>
                </a:solidFill>
              </a:rPr>
              <a:t>Kedua</a:t>
            </a: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Ketiga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Keempat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Salam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C29E822-43D9-7D4A-045B-2B7B90FE48DF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CF851A7-EF04-6A38-CE9C-A322275A4F89}"/>
              </a:ext>
            </a:extLst>
          </p:cNvPr>
          <p:cNvSpPr txBox="1"/>
          <p:nvPr/>
        </p:nvSpPr>
        <p:spPr>
          <a:xfrm>
            <a:off x="2910217" y="2722868"/>
            <a:ext cx="880952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lvl="2" algn="r"/>
            <a:r>
              <a:rPr lang="ar-AE" dirty="0"/>
              <a:t>اَللَّهُمَّ صَلِّ عَلٰى سَيِّدِنَا مُحَمَّدٍ وَعَلٰى اٰلِ سَيِّدِنَا مُحَمَّدٍ</a:t>
            </a:r>
            <a:br>
              <a:rPr lang="ar-AE" dirty="0"/>
            </a:br>
            <a:r>
              <a:rPr lang="en-US" dirty="0" err="1"/>
              <a:t>Allahumma</a:t>
            </a:r>
            <a:r>
              <a:rPr lang="en-US" dirty="0"/>
              <a:t> </a:t>
            </a:r>
            <a:r>
              <a:rPr lang="en-US" dirty="0" err="1"/>
              <a:t>sholli</a:t>
            </a:r>
            <a:r>
              <a:rPr lang="en-US" dirty="0"/>
              <a:t> '</a:t>
            </a:r>
            <a:r>
              <a:rPr lang="en-US" dirty="0" err="1"/>
              <a:t>alaa</a:t>
            </a:r>
            <a:r>
              <a:rPr lang="en-US" dirty="0"/>
              <a:t> </a:t>
            </a:r>
            <a:r>
              <a:rPr lang="en-US" dirty="0" err="1"/>
              <a:t>sayyidinaa</a:t>
            </a:r>
            <a:r>
              <a:rPr lang="en-US" dirty="0"/>
              <a:t> </a:t>
            </a:r>
            <a:r>
              <a:rPr lang="en-US" dirty="0" err="1"/>
              <a:t>muhammad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'</a:t>
            </a:r>
            <a:r>
              <a:rPr lang="en-US" dirty="0" err="1"/>
              <a:t>alaa</a:t>
            </a:r>
            <a:r>
              <a:rPr lang="en-US" dirty="0"/>
              <a:t> aalii </a:t>
            </a:r>
            <a:r>
              <a:rPr lang="en-US" dirty="0" err="1"/>
              <a:t>sayyidinaa</a:t>
            </a:r>
            <a:r>
              <a:rPr lang="en-US" dirty="0"/>
              <a:t> </a:t>
            </a:r>
            <a:r>
              <a:rPr lang="en-US" dirty="0" err="1"/>
              <a:t>muhammad</a:t>
            </a:r>
            <a:br>
              <a:rPr lang="en-US" dirty="0"/>
            </a:br>
            <a:r>
              <a:rPr lang="en-US" dirty="0" err="1"/>
              <a:t>Artinya</a:t>
            </a:r>
            <a:r>
              <a:rPr lang="en-US" dirty="0"/>
              <a:t>: "Ya Allah </a:t>
            </a:r>
            <a:r>
              <a:rPr lang="en-US" dirty="0" err="1"/>
              <a:t>berilah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sholawat</a:t>
            </a:r>
            <a:r>
              <a:rPr lang="en-US" dirty="0"/>
              <a:t> Nabi Muhammad dan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keluarganya</a:t>
            </a:r>
            <a:r>
              <a:rPr lang="en-US" dirty="0"/>
              <a:t>.“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8C42B-D41A-250C-E748-98103E1A881B}"/>
              </a:ext>
            </a:extLst>
          </p:cNvPr>
          <p:cNvSpPr txBox="1"/>
          <p:nvPr/>
        </p:nvSpPr>
        <p:spPr>
          <a:xfrm>
            <a:off x="4065470" y="2211607"/>
            <a:ext cx="86709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sholawat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Nabi Muhammad SAW.</a:t>
            </a:r>
          </a:p>
        </p:txBody>
      </p:sp>
    </p:spTree>
    <p:extLst>
      <p:ext uri="{BB962C8B-B14F-4D97-AF65-F5344CB8AC3E}">
        <p14:creationId xmlns:p14="http://schemas.microsoft.com/office/powerpoint/2010/main" val="708881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C9E70-89D6-E61C-F45A-52C8E9736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96F535-37EB-3A3D-DA66-F26CFA230236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CD94E8-916F-67C6-E0D3-E3F30E48D95C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6CC2B3-8D82-7CA5-CDBF-5B9BE8BD413F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Niat</a:t>
            </a:r>
            <a:r>
              <a:rPr lang="en-US" b="1" dirty="0"/>
              <a:t>:</a:t>
            </a:r>
            <a:r>
              <a:rPr lang="en-US" dirty="0"/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Berdiri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Pertama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Kedua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Takbir </a:t>
            </a:r>
            <a:r>
              <a:rPr lang="en-US" b="1" dirty="0" err="1">
                <a:solidFill>
                  <a:srgbClr val="FF0000"/>
                </a:solidFill>
              </a:rPr>
              <a:t>Ketiga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Keempat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Salam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67C657-A21C-7834-D50F-EFF20AB435FC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8382C33-512C-F6D1-B822-923384AAF49C}"/>
              </a:ext>
            </a:extLst>
          </p:cNvPr>
          <p:cNvSpPr txBox="1"/>
          <p:nvPr/>
        </p:nvSpPr>
        <p:spPr>
          <a:xfrm>
            <a:off x="5313591" y="2073534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Doa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jenazah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laki-laki</a:t>
            </a:r>
            <a:endParaRPr lang="en-US" b="0" i="0" dirty="0">
              <a:solidFill>
                <a:srgbClr val="000000"/>
              </a:solidFill>
              <a:effectLst/>
              <a:latin typeface="Helvetica-FF"/>
            </a:endParaRPr>
          </a:p>
          <a:p>
            <a:pPr algn="r"/>
            <a:br>
              <a:rPr lang="en-US" dirty="0"/>
            </a:br>
            <a:br>
              <a:rPr lang="en-US" dirty="0"/>
            </a:br>
            <a:r>
              <a:rPr lang="ar-AE" b="0" i="0" dirty="0">
                <a:solidFill>
                  <a:srgbClr val="000000"/>
                </a:solidFill>
                <a:effectLst/>
                <a:latin typeface="Helvetica-FF"/>
              </a:rPr>
              <a:t>اَللهُمَّ اغْفِرْلَهُ وَارْحَمْهُ وَعَافِهِ وَاعْفُ عَنْهُ</a:t>
            </a:r>
            <a:br>
              <a:rPr lang="ar-AE" dirty="0"/>
            </a:br>
            <a:br>
              <a:rPr lang="ar-AE" dirty="0"/>
            </a:b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Allahhummaghfir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lahu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warhamhu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wa'aafihi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wa'fuanhu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.</a:t>
            </a:r>
            <a:br>
              <a:rPr lang="en-US" dirty="0"/>
            </a:br>
            <a:br>
              <a:rPr lang="en-US" dirty="0"/>
            </a:b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Artinya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: "Ya Allah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ampunilah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dia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berilah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rahmat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sejahtera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maafkanlah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dia."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058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7E422-0701-D8A8-87EB-9007F1316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0333801-DFEA-79B6-B664-981A10C535F8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632E28-8CDC-6B2D-4C06-7B68313622AF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76C4B7-C649-9655-0D69-7DE1CCE5D784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Niat</a:t>
            </a:r>
            <a:r>
              <a:rPr lang="en-US" b="1" dirty="0"/>
              <a:t>:</a:t>
            </a:r>
            <a:r>
              <a:rPr lang="en-US" dirty="0"/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Berdiri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Pertama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Kedua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Takbir </a:t>
            </a:r>
            <a:r>
              <a:rPr lang="en-US" b="1" dirty="0" err="1">
                <a:solidFill>
                  <a:srgbClr val="FF0000"/>
                </a:solidFill>
              </a:rPr>
              <a:t>Ketiga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Keempat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Salam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CE2E92-22C5-66E7-5299-C922126BE165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6699C79-BAAD-2792-0818-0FEA473C6EF1}"/>
              </a:ext>
            </a:extLst>
          </p:cNvPr>
          <p:cNvSpPr txBox="1"/>
          <p:nvPr/>
        </p:nvSpPr>
        <p:spPr>
          <a:xfrm>
            <a:off x="5313591" y="2073534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Doa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jenazah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perempuan</a:t>
            </a:r>
            <a:endParaRPr lang="en-US" b="0" i="0" dirty="0">
              <a:solidFill>
                <a:srgbClr val="000000"/>
              </a:solidFill>
              <a:effectLst/>
              <a:latin typeface="Helvetica-FF"/>
            </a:endParaRPr>
          </a:p>
          <a:p>
            <a:pPr algn="r"/>
            <a:br>
              <a:rPr lang="en-US" dirty="0"/>
            </a:br>
            <a:br>
              <a:rPr lang="en-US" dirty="0"/>
            </a:br>
            <a:r>
              <a:rPr lang="ar-AE" dirty="0"/>
              <a:t>اَللَّهُمَّ اغْفِرْلَهَا وَارْحَمْهَا وَعَافِهَا وَاعْفُ عَنْهَا</a:t>
            </a:r>
            <a:br>
              <a:rPr lang="ar-AE" dirty="0"/>
            </a:br>
            <a:br>
              <a:rPr lang="ar-AE" dirty="0"/>
            </a:br>
            <a:r>
              <a:rPr lang="en-US" dirty="0" err="1"/>
              <a:t>Allahhummaghfir</a:t>
            </a:r>
            <a:r>
              <a:rPr lang="en-US" dirty="0"/>
              <a:t> </a:t>
            </a:r>
            <a:r>
              <a:rPr lang="en-US" dirty="0" err="1"/>
              <a:t>laha</a:t>
            </a:r>
            <a:r>
              <a:rPr lang="en-US" dirty="0"/>
              <a:t> </a:t>
            </a:r>
            <a:r>
              <a:rPr lang="en-US" dirty="0" err="1"/>
              <a:t>warhamha</a:t>
            </a:r>
            <a:r>
              <a:rPr lang="en-US" dirty="0"/>
              <a:t> </a:t>
            </a:r>
            <a:r>
              <a:rPr lang="en-US" dirty="0" err="1"/>
              <a:t>wa'aafiha</a:t>
            </a:r>
            <a:r>
              <a:rPr lang="en-US" dirty="0"/>
              <a:t> </a:t>
            </a:r>
            <a:r>
              <a:rPr lang="en-US" dirty="0" err="1"/>
              <a:t>wa'fuanha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Artinya</a:t>
            </a:r>
            <a:r>
              <a:rPr lang="en-US" dirty="0"/>
              <a:t>: "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allah</a:t>
            </a:r>
            <a:r>
              <a:rPr lang="en-US" dirty="0"/>
              <a:t> </a:t>
            </a:r>
            <a:r>
              <a:rPr lang="en-US" dirty="0" err="1"/>
              <a:t>ampunikah</a:t>
            </a:r>
            <a:r>
              <a:rPr lang="en-US" dirty="0"/>
              <a:t> </a:t>
            </a:r>
            <a:r>
              <a:rPr lang="en-US" dirty="0" err="1"/>
              <a:t>dia</a:t>
            </a:r>
            <a:r>
              <a:rPr lang="en-US" dirty="0"/>
              <a:t>, </a:t>
            </a:r>
            <a:r>
              <a:rPr lang="en-US" dirty="0" err="1"/>
              <a:t>berilah</a:t>
            </a:r>
            <a:r>
              <a:rPr lang="en-US" dirty="0"/>
              <a:t> </a:t>
            </a:r>
            <a:r>
              <a:rPr lang="en-US" dirty="0" err="1"/>
              <a:t>rahmat</a:t>
            </a:r>
            <a:r>
              <a:rPr lang="en-US" dirty="0"/>
              <a:t> dan </a:t>
            </a:r>
            <a:r>
              <a:rPr lang="en-US" dirty="0" err="1"/>
              <a:t>sejahtera</a:t>
            </a:r>
            <a:r>
              <a:rPr lang="en-US" dirty="0"/>
              <a:t> dan </a:t>
            </a:r>
            <a:r>
              <a:rPr lang="en-US" dirty="0" err="1"/>
              <a:t>maafkanlah</a:t>
            </a:r>
            <a:r>
              <a:rPr lang="en-US" dirty="0"/>
              <a:t> dia."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183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658E8-35E8-5C3E-8B35-5647A4CBE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626397-9318-5617-2CB2-D59F14BE335F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A1AA5B-8BCC-B261-291B-205A46EC82FD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FC3E10-0810-DDB0-9942-1BB7044B458A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Niat</a:t>
            </a:r>
            <a:r>
              <a:rPr lang="en-US" b="1" dirty="0"/>
              <a:t>:</a:t>
            </a:r>
            <a:r>
              <a:rPr lang="en-US" dirty="0"/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Berdiri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Pertama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Kedua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Ketiga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Takbir </a:t>
            </a:r>
            <a:r>
              <a:rPr lang="en-US" b="1" dirty="0" err="1">
                <a:solidFill>
                  <a:srgbClr val="FF0000"/>
                </a:solidFill>
              </a:rPr>
              <a:t>Keempat</a:t>
            </a: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Salam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3FBB8B-FD54-E6C5-8DB7-43628C6D1F43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D84E7E0-0E97-DAD2-08F9-578775EEC2CA}"/>
              </a:ext>
            </a:extLst>
          </p:cNvPr>
          <p:cNvSpPr txBox="1"/>
          <p:nvPr/>
        </p:nvSpPr>
        <p:spPr>
          <a:xfrm>
            <a:off x="4719145" y="2377440"/>
            <a:ext cx="660399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b="0" i="0" dirty="0">
                <a:solidFill>
                  <a:srgbClr val="000000"/>
                </a:solidFill>
                <a:effectLst/>
                <a:latin typeface="Helvetica-FF"/>
              </a:rPr>
              <a:t>اللهُمَّ لَا تَحْرِمْنَا اَجْرَهُ وَلاَ تَفْتِنَّا بَعْدَهُ وَاغْفِرْ لَنَا وَلَهُ</a:t>
            </a:r>
            <a:br>
              <a:rPr lang="ar-AE" dirty="0"/>
            </a:br>
            <a:br>
              <a:rPr lang="ar-AE" dirty="0"/>
            </a:b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Allahumma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laa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tahrimnaa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ajrahuu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walaa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taftinaa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ba'dahu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wagfirlana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wa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lahu</a:t>
            </a:r>
            <a:br>
              <a:rPr lang="en-US" dirty="0"/>
            </a:br>
            <a:br>
              <a:rPr lang="en-US" dirty="0"/>
            </a:b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Artinya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: "Ya Allah,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janganlah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kiranya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pahalanya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tidak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sampai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kepada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kami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janganlah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Engkau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memberi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kami fitnah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sepeninggalannya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,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ampunilah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kami dan dia."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12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A7080-BE03-B39B-93BF-C87B60379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C22DE84-7DFD-8705-6617-067AA41CCFD1}"/>
              </a:ext>
            </a:extLst>
          </p:cNvPr>
          <p:cNvSpPr txBox="1">
            <a:spLocks/>
          </p:cNvSpPr>
          <p:nvPr/>
        </p:nvSpPr>
        <p:spPr>
          <a:xfrm>
            <a:off x="153917" y="355600"/>
            <a:ext cx="10319349" cy="9264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S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OLAT JENAZAH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2957EC-BD5E-874D-5DC6-91CF1CD66463}"/>
              </a:ext>
            </a:extLst>
          </p:cNvPr>
          <p:cNvSpPr txBox="1"/>
          <p:nvPr/>
        </p:nvSpPr>
        <p:spPr>
          <a:xfrm>
            <a:off x="822960" y="5283046"/>
            <a:ext cx="100054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https://akuislam.com/blog/ibadah/cara-solat-jenazah/#0219cf36-b624-40e6-9598-7871392baf9f</a:t>
            </a:r>
            <a:endParaRPr lang="en-US" dirty="0"/>
          </a:p>
          <a:p>
            <a:r>
              <a:rPr lang="en-US" dirty="0">
                <a:hlinkClick r:id="rId4"/>
              </a:rPr>
              <a:t>https://www.detik.com/hikmah/khazanah/d-6996108/cara-sholat-jenazah-dan-bacaannya-untuk-laki-laki-dan-perempuan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D842E8-C823-3C52-8552-920B217E2467}"/>
              </a:ext>
            </a:extLst>
          </p:cNvPr>
          <p:cNvSpPr txBox="1"/>
          <p:nvPr/>
        </p:nvSpPr>
        <p:spPr>
          <a:xfrm>
            <a:off x="356759" y="995208"/>
            <a:ext cx="24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Hukum : </a:t>
            </a:r>
            <a:r>
              <a:rPr lang="en-US" dirty="0" err="1"/>
              <a:t>Fardu</a:t>
            </a:r>
            <a:r>
              <a:rPr lang="en-US" dirty="0"/>
              <a:t> </a:t>
            </a:r>
            <a:r>
              <a:rPr lang="en-US" dirty="0" err="1"/>
              <a:t>Kifayah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475A21-0B6C-2590-E963-8EF40A051983}"/>
              </a:ext>
            </a:extLst>
          </p:cNvPr>
          <p:cNvSpPr txBox="1"/>
          <p:nvPr/>
        </p:nvSpPr>
        <p:spPr>
          <a:xfrm>
            <a:off x="472262" y="1816315"/>
            <a:ext cx="98177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Rukun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 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Niat</a:t>
            </a:r>
            <a:r>
              <a:rPr lang="en-US" b="1" dirty="0"/>
              <a:t>:</a:t>
            </a:r>
            <a:r>
              <a:rPr lang="en-US" dirty="0"/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Berdiri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Pertama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Kedua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Ketiga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Takbir </a:t>
            </a:r>
            <a:r>
              <a:rPr lang="en-US" b="1" dirty="0" err="1"/>
              <a:t>Keempat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Salam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8ECA8C1-42B6-BB16-33E7-28974B5BEE87}"/>
              </a:ext>
            </a:extLst>
          </p:cNvPr>
          <p:cNvCxnSpPr/>
          <p:nvPr/>
        </p:nvCxnSpPr>
        <p:spPr>
          <a:xfrm>
            <a:off x="2849702" y="2377440"/>
            <a:ext cx="0" cy="217530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4ED62B3-1A98-690C-F2F2-BCCD4789F2BC}"/>
              </a:ext>
            </a:extLst>
          </p:cNvPr>
          <p:cNvSpPr txBox="1"/>
          <p:nvPr/>
        </p:nvSpPr>
        <p:spPr>
          <a:xfrm>
            <a:off x="5381146" y="2521424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b="0" i="0" dirty="0">
                <a:solidFill>
                  <a:srgbClr val="000000"/>
                </a:solidFill>
                <a:effectLst/>
                <a:latin typeface="Helvetica-FF"/>
              </a:rPr>
              <a:t>السَّلاَمُ عَلَيْكُمْ وَرَحْمَةُ اللهِ وَبَرَكَاتُهُ</a:t>
            </a:r>
            <a:br>
              <a:rPr lang="ar-AE" dirty="0"/>
            </a:b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Assalâmu'alaikum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warahmatullâhi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wa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barakatuh</a:t>
            </a:r>
            <a:br>
              <a:rPr lang="en-US" dirty="0"/>
            </a:br>
            <a:br>
              <a:rPr lang="en-US" dirty="0"/>
            </a:b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"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Semoga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keselamatan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kasih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sayang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,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keberkahan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dari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Allah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tercurah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-FF"/>
              </a:rPr>
              <a:t>atas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-FF"/>
              </a:rPr>
              <a:t> kalian."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748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C75E49-75A5-512C-D7D4-AA9557F9A4F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9998" t="26392" r="25901" b="54516"/>
          <a:stretch>
            <a:fillRect/>
          </a:stretch>
        </p:blipFill>
        <p:spPr>
          <a:xfrm>
            <a:off x="2835086" y="1478146"/>
            <a:ext cx="5428648" cy="101671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433B97B-88F7-8320-8B7B-3AFECA00039A}"/>
              </a:ext>
            </a:extLst>
          </p:cNvPr>
          <p:cNvSpPr/>
          <p:nvPr/>
        </p:nvSpPr>
        <p:spPr>
          <a:xfrm>
            <a:off x="6859603" y="2655776"/>
            <a:ext cx="500514" cy="4716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743141-3875-7666-B494-53E12115B796}"/>
              </a:ext>
            </a:extLst>
          </p:cNvPr>
          <p:cNvSpPr txBox="1"/>
          <p:nvPr/>
        </p:nvSpPr>
        <p:spPr>
          <a:xfrm>
            <a:off x="7595931" y="2621315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IMAM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126993-39CB-C1C4-5B6B-FDFDEE2AAD20}"/>
              </a:ext>
            </a:extLst>
          </p:cNvPr>
          <p:cNvGrpSpPr/>
          <p:nvPr/>
        </p:nvGrpSpPr>
        <p:grpSpPr>
          <a:xfrm>
            <a:off x="3076876" y="3594410"/>
            <a:ext cx="4621729" cy="1584960"/>
            <a:chOff x="3076876" y="3594410"/>
            <a:chExt cx="4621729" cy="158496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B8EB452-101A-A8C7-7EC8-20D81A0C27DA}"/>
                </a:ext>
              </a:extLst>
            </p:cNvPr>
            <p:cNvGrpSpPr/>
            <p:nvPr/>
          </p:nvGrpSpPr>
          <p:grpSpPr>
            <a:xfrm>
              <a:off x="3076876" y="3594410"/>
              <a:ext cx="4621729" cy="471638"/>
              <a:chOff x="3076876" y="3594410"/>
              <a:chExt cx="4621729" cy="47163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9B2D59C-E672-6674-4797-8FFB65EBEBF5}"/>
                  </a:ext>
                </a:extLst>
              </p:cNvPr>
              <p:cNvSpPr/>
              <p:nvPr/>
            </p:nvSpPr>
            <p:spPr>
              <a:xfrm>
                <a:off x="366562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3248BDB6-D88F-206C-AA08-378E5BD4C853}"/>
                  </a:ext>
                </a:extLst>
              </p:cNvPr>
              <p:cNvSpPr/>
              <p:nvPr/>
            </p:nvSpPr>
            <p:spPr>
              <a:xfrm>
                <a:off x="307687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6782A26C-03BE-C396-4FD1-B8C3EA1CA911}"/>
                  </a:ext>
                </a:extLst>
              </p:cNvPr>
              <p:cNvSpPr/>
              <p:nvPr/>
            </p:nvSpPr>
            <p:spPr>
              <a:xfrm>
                <a:off x="484311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E1C223D-87D0-8C37-D3FF-D423A6A0A241}"/>
                  </a:ext>
                </a:extLst>
              </p:cNvPr>
              <p:cNvSpPr/>
              <p:nvPr/>
            </p:nvSpPr>
            <p:spPr>
              <a:xfrm>
                <a:off x="425436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6C32535-657A-08A5-69CF-B242AC4F880A}"/>
                  </a:ext>
                </a:extLst>
              </p:cNvPr>
              <p:cNvGrpSpPr/>
              <p:nvPr/>
            </p:nvGrpSpPr>
            <p:grpSpPr>
              <a:xfrm>
                <a:off x="5431856" y="3594410"/>
                <a:ext cx="2266749" cy="471638"/>
                <a:chOff x="3229276" y="3746810"/>
                <a:chExt cx="2266749" cy="471638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D9C1026-56DF-CCB1-5022-8E48B95671CA}"/>
                    </a:ext>
                  </a:extLst>
                </p:cNvPr>
                <p:cNvSpPr/>
                <p:nvPr/>
              </p:nvSpPr>
              <p:spPr>
                <a:xfrm>
                  <a:off x="381802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E47CEE2-1BEA-CE69-AEDA-4A265532E667}"/>
                    </a:ext>
                  </a:extLst>
                </p:cNvPr>
                <p:cNvSpPr/>
                <p:nvPr/>
              </p:nvSpPr>
              <p:spPr>
                <a:xfrm>
                  <a:off x="322927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D59C9383-6B5E-5F7E-D537-8F093815847B}"/>
                    </a:ext>
                  </a:extLst>
                </p:cNvPr>
                <p:cNvSpPr/>
                <p:nvPr/>
              </p:nvSpPr>
              <p:spPr>
                <a:xfrm>
                  <a:off x="499551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B6D46BE7-BCA7-1A99-5B2B-7DC065E0E00E}"/>
                    </a:ext>
                  </a:extLst>
                </p:cNvPr>
                <p:cNvSpPr/>
                <p:nvPr/>
              </p:nvSpPr>
              <p:spPr>
                <a:xfrm>
                  <a:off x="440676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95551B7-61C9-2530-C014-2ED2CA2834A0}"/>
                </a:ext>
              </a:extLst>
            </p:cNvPr>
            <p:cNvGrpSpPr/>
            <p:nvPr/>
          </p:nvGrpSpPr>
          <p:grpSpPr>
            <a:xfrm>
              <a:off x="3076876" y="4151071"/>
              <a:ext cx="4621729" cy="471638"/>
              <a:chOff x="3076876" y="3594410"/>
              <a:chExt cx="4621729" cy="47163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85C1E4E-4F94-7B11-DE7C-EDE8F5051021}"/>
                  </a:ext>
                </a:extLst>
              </p:cNvPr>
              <p:cNvSpPr/>
              <p:nvPr/>
            </p:nvSpPr>
            <p:spPr>
              <a:xfrm>
                <a:off x="366562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CED8FEA-FE77-547F-44EE-8A2B8F70F5A1}"/>
                  </a:ext>
                </a:extLst>
              </p:cNvPr>
              <p:cNvSpPr/>
              <p:nvPr/>
            </p:nvSpPr>
            <p:spPr>
              <a:xfrm>
                <a:off x="307687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D931AA1-9A4C-32EC-01A0-B981D3571E53}"/>
                  </a:ext>
                </a:extLst>
              </p:cNvPr>
              <p:cNvSpPr/>
              <p:nvPr/>
            </p:nvSpPr>
            <p:spPr>
              <a:xfrm>
                <a:off x="484311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1843537F-4643-B56B-23D7-B953E4BBDC57}"/>
                  </a:ext>
                </a:extLst>
              </p:cNvPr>
              <p:cNvSpPr/>
              <p:nvPr/>
            </p:nvSpPr>
            <p:spPr>
              <a:xfrm>
                <a:off x="425436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EFA961B-BC2E-5683-DC54-69FE979978A9}"/>
                  </a:ext>
                </a:extLst>
              </p:cNvPr>
              <p:cNvGrpSpPr/>
              <p:nvPr/>
            </p:nvGrpSpPr>
            <p:grpSpPr>
              <a:xfrm>
                <a:off x="5431856" y="3594410"/>
                <a:ext cx="2266749" cy="471638"/>
                <a:chOff x="3229276" y="3746810"/>
                <a:chExt cx="2266749" cy="471638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B023ACA0-B93C-A4A2-6179-65F9F2002E99}"/>
                    </a:ext>
                  </a:extLst>
                </p:cNvPr>
                <p:cNvSpPr/>
                <p:nvPr/>
              </p:nvSpPr>
              <p:spPr>
                <a:xfrm>
                  <a:off x="381802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95411789-20B1-9981-C8DC-E87DE491D42E}"/>
                    </a:ext>
                  </a:extLst>
                </p:cNvPr>
                <p:cNvSpPr/>
                <p:nvPr/>
              </p:nvSpPr>
              <p:spPr>
                <a:xfrm>
                  <a:off x="322927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D0FF621E-6A72-1E7E-61E5-A7DF9B0B0167}"/>
                    </a:ext>
                  </a:extLst>
                </p:cNvPr>
                <p:cNvSpPr/>
                <p:nvPr/>
              </p:nvSpPr>
              <p:spPr>
                <a:xfrm>
                  <a:off x="499551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2F6FB44A-5B98-4F3E-4662-FFC675875C2D}"/>
                    </a:ext>
                  </a:extLst>
                </p:cNvPr>
                <p:cNvSpPr/>
                <p:nvPr/>
              </p:nvSpPr>
              <p:spPr>
                <a:xfrm>
                  <a:off x="440676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E2A894B-4444-5931-B7FB-35CFDCFD11B7}"/>
                </a:ext>
              </a:extLst>
            </p:cNvPr>
            <p:cNvGrpSpPr/>
            <p:nvPr/>
          </p:nvGrpSpPr>
          <p:grpSpPr>
            <a:xfrm>
              <a:off x="3076876" y="4707732"/>
              <a:ext cx="4621729" cy="471638"/>
              <a:chOff x="3076876" y="3594410"/>
              <a:chExt cx="4621729" cy="471638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ED4C0FA6-8A59-1978-CA90-0C5F774201CD}"/>
                  </a:ext>
                </a:extLst>
              </p:cNvPr>
              <p:cNvSpPr/>
              <p:nvPr/>
            </p:nvSpPr>
            <p:spPr>
              <a:xfrm>
                <a:off x="366562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8732EEDC-4778-E004-C0BB-5441E4024E93}"/>
                  </a:ext>
                </a:extLst>
              </p:cNvPr>
              <p:cNvSpPr/>
              <p:nvPr/>
            </p:nvSpPr>
            <p:spPr>
              <a:xfrm>
                <a:off x="307687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AF641EC-2342-7041-1FFA-CDD5C780F04D}"/>
                  </a:ext>
                </a:extLst>
              </p:cNvPr>
              <p:cNvSpPr/>
              <p:nvPr/>
            </p:nvSpPr>
            <p:spPr>
              <a:xfrm>
                <a:off x="484311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59FE471-562A-FF13-1FDA-47D8923745F6}"/>
                  </a:ext>
                </a:extLst>
              </p:cNvPr>
              <p:cNvSpPr/>
              <p:nvPr/>
            </p:nvSpPr>
            <p:spPr>
              <a:xfrm>
                <a:off x="425436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143F0B1B-561F-260D-CB15-5EA2E5491060}"/>
                  </a:ext>
                </a:extLst>
              </p:cNvPr>
              <p:cNvGrpSpPr/>
              <p:nvPr/>
            </p:nvGrpSpPr>
            <p:grpSpPr>
              <a:xfrm>
                <a:off x="5431856" y="3594410"/>
                <a:ext cx="2266749" cy="471638"/>
                <a:chOff x="3229276" y="3746810"/>
                <a:chExt cx="2266749" cy="471638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53E02C42-A11A-F9AD-C1F5-B6D823A7B12F}"/>
                    </a:ext>
                  </a:extLst>
                </p:cNvPr>
                <p:cNvSpPr/>
                <p:nvPr/>
              </p:nvSpPr>
              <p:spPr>
                <a:xfrm>
                  <a:off x="381802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3CE12D26-68D3-A9EA-6D95-72BD5295581C}"/>
                    </a:ext>
                  </a:extLst>
                </p:cNvPr>
                <p:cNvSpPr/>
                <p:nvPr/>
              </p:nvSpPr>
              <p:spPr>
                <a:xfrm>
                  <a:off x="322927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9201C435-E96B-88FA-63BF-DCDCA1AB1E66}"/>
                    </a:ext>
                  </a:extLst>
                </p:cNvPr>
                <p:cNvSpPr/>
                <p:nvPr/>
              </p:nvSpPr>
              <p:spPr>
                <a:xfrm>
                  <a:off x="499551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D901B271-5EFB-1EB2-561B-68FE01800B0D}"/>
                    </a:ext>
                  </a:extLst>
                </p:cNvPr>
                <p:cNvSpPr/>
                <p:nvPr/>
              </p:nvSpPr>
              <p:spPr>
                <a:xfrm>
                  <a:off x="440676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2B657E4-B249-36EC-C042-61E321BD11BF}"/>
              </a:ext>
            </a:extLst>
          </p:cNvPr>
          <p:cNvCxnSpPr/>
          <p:nvPr/>
        </p:nvCxnSpPr>
        <p:spPr>
          <a:xfrm>
            <a:off x="7445138" y="653091"/>
            <a:ext cx="0" cy="241594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AA5C48A-D7C2-4E31-3438-3EB3F8B3F40F}"/>
              </a:ext>
            </a:extLst>
          </p:cNvPr>
          <p:cNvSpPr txBox="1"/>
          <p:nvPr/>
        </p:nvSpPr>
        <p:spPr>
          <a:xfrm>
            <a:off x="7595931" y="2913957"/>
            <a:ext cx="2406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Sejajar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jenazah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F426F42-5985-8354-0892-2D0F3B2ECE0E}"/>
              </a:ext>
            </a:extLst>
          </p:cNvPr>
          <p:cNvSpPr txBox="1"/>
          <p:nvPr/>
        </p:nvSpPr>
        <p:spPr>
          <a:xfrm>
            <a:off x="838200" y="653091"/>
            <a:ext cx="2967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Jenazah</a:t>
            </a:r>
            <a:r>
              <a:rPr lang="en-US" sz="2800" b="1" dirty="0"/>
              <a:t> Laki-</a:t>
            </a:r>
            <a:r>
              <a:rPr lang="en-US" sz="2800" b="1" dirty="0" err="1"/>
              <a:t>laki</a:t>
            </a:r>
            <a:endParaRPr lang="en-US" sz="28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AF7A354-EF16-0864-2AFB-35E99B83EA45}"/>
              </a:ext>
            </a:extLst>
          </p:cNvPr>
          <p:cNvSpPr txBox="1"/>
          <p:nvPr/>
        </p:nvSpPr>
        <p:spPr>
          <a:xfrm>
            <a:off x="8129331" y="4151071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MAKMUM</a:t>
            </a:r>
          </a:p>
        </p:txBody>
      </p:sp>
    </p:spTree>
    <p:extLst>
      <p:ext uri="{BB962C8B-B14F-4D97-AF65-F5344CB8AC3E}">
        <p14:creationId xmlns:p14="http://schemas.microsoft.com/office/powerpoint/2010/main" val="1254065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DA452-B059-E6DD-6DAC-11FB867D2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54CEA2-E247-F015-EBA7-2FC9B361C3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9998" t="26392" r="25901" b="54516"/>
          <a:stretch>
            <a:fillRect/>
          </a:stretch>
        </p:blipFill>
        <p:spPr>
          <a:xfrm>
            <a:off x="2835086" y="1478146"/>
            <a:ext cx="5428648" cy="101671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4C5DA1D-DDA4-D534-8978-1C6A95789568}"/>
              </a:ext>
            </a:extLst>
          </p:cNvPr>
          <p:cNvSpPr/>
          <p:nvPr/>
        </p:nvSpPr>
        <p:spPr>
          <a:xfrm>
            <a:off x="5722306" y="2597394"/>
            <a:ext cx="500514" cy="4716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88BEE7-54C5-56E1-D6BC-048FDECEAB3B}"/>
              </a:ext>
            </a:extLst>
          </p:cNvPr>
          <p:cNvSpPr txBox="1"/>
          <p:nvPr/>
        </p:nvSpPr>
        <p:spPr>
          <a:xfrm>
            <a:off x="6362201" y="2621315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IMAM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AE3F4AD-4095-6C54-EEA6-D7B51D7A0D77}"/>
              </a:ext>
            </a:extLst>
          </p:cNvPr>
          <p:cNvGrpSpPr/>
          <p:nvPr/>
        </p:nvGrpSpPr>
        <p:grpSpPr>
          <a:xfrm>
            <a:off x="3076876" y="3594410"/>
            <a:ext cx="4621729" cy="1584960"/>
            <a:chOff x="3076876" y="3594410"/>
            <a:chExt cx="4621729" cy="158496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F89695F-A074-68C8-1FDB-054A38071475}"/>
                </a:ext>
              </a:extLst>
            </p:cNvPr>
            <p:cNvGrpSpPr/>
            <p:nvPr/>
          </p:nvGrpSpPr>
          <p:grpSpPr>
            <a:xfrm>
              <a:off x="3076876" y="3594410"/>
              <a:ext cx="4621729" cy="471638"/>
              <a:chOff x="3076876" y="3594410"/>
              <a:chExt cx="4621729" cy="47163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53B4A71-C8A0-510E-01A8-13BB6DB7C9F1}"/>
                  </a:ext>
                </a:extLst>
              </p:cNvPr>
              <p:cNvSpPr/>
              <p:nvPr/>
            </p:nvSpPr>
            <p:spPr>
              <a:xfrm>
                <a:off x="366562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8CAAABF1-E98D-628E-FC6B-A18F74CF2D5F}"/>
                  </a:ext>
                </a:extLst>
              </p:cNvPr>
              <p:cNvSpPr/>
              <p:nvPr/>
            </p:nvSpPr>
            <p:spPr>
              <a:xfrm>
                <a:off x="307687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A7B5E21-EA08-FA03-CD3F-7B97F5F40B2C}"/>
                  </a:ext>
                </a:extLst>
              </p:cNvPr>
              <p:cNvSpPr/>
              <p:nvPr/>
            </p:nvSpPr>
            <p:spPr>
              <a:xfrm>
                <a:off x="484311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808C812-580D-F62E-B8F3-8BC4ACA4E0D3}"/>
                  </a:ext>
                </a:extLst>
              </p:cNvPr>
              <p:cNvSpPr/>
              <p:nvPr/>
            </p:nvSpPr>
            <p:spPr>
              <a:xfrm>
                <a:off x="425436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6601836-778A-C79C-52DF-0C81376AE10C}"/>
                  </a:ext>
                </a:extLst>
              </p:cNvPr>
              <p:cNvGrpSpPr/>
              <p:nvPr/>
            </p:nvGrpSpPr>
            <p:grpSpPr>
              <a:xfrm>
                <a:off x="5431856" y="3594410"/>
                <a:ext cx="2266749" cy="471638"/>
                <a:chOff x="3229276" y="3746810"/>
                <a:chExt cx="2266749" cy="471638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35D704FC-351B-C073-CBBC-28B4CC826B15}"/>
                    </a:ext>
                  </a:extLst>
                </p:cNvPr>
                <p:cNvSpPr/>
                <p:nvPr/>
              </p:nvSpPr>
              <p:spPr>
                <a:xfrm>
                  <a:off x="381802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434D9688-28AB-4222-FFD6-29F48C572EF0}"/>
                    </a:ext>
                  </a:extLst>
                </p:cNvPr>
                <p:cNvSpPr/>
                <p:nvPr/>
              </p:nvSpPr>
              <p:spPr>
                <a:xfrm>
                  <a:off x="322927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4C490E96-8DE2-AE88-F54F-1898E2405294}"/>
                    </a:ext>
                  </a:extLst>
                </p:cNvPr>
                <p:cNvSpPr/>
                <p:nvPr/>
              </p:nvSpPr>
              <p:spPr>
                <a:xfrm>
                  <a:off x="499551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8868746E-388E-23D1-1E31-E9908C3B6836}"/>
                    </a:ext>
                  </a:extLst>
                </p:cNvPr>
                <p:cNvSpPr/>
                <p:nvPr/>
              </p:nvSpPr>
              <p:spPr>
                <a:xfrm>
                  <a:off x="440676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5D4783B-D3C8-6045-0629-38033E950BBD}"/>
                </a:ext>
              </a:extLst>
            </p:cNvPr>
            <p:cNvGrpSpPr/>
            <p:nvPr/>
          </p:nvGrpSpPr>
          <p:grpSpPr>
            <a:xfrm>
              <a:off x="3076876" y="4151071"/>
              <a:ext cx="4621729" cy="471638"/>
              <a:chOff x="3076876" y="3594410"/>
              <a:chExt cx="4621729" cy="47163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F76CA3E-CCE5-EDC3-2C7A-BE3A83895370}"/>
                  </a:ext>
                </a:extLst>
              </p:cNvPr>
              <p:cNvSpPr/>
              <p:nvPr/>
            </p:nvSpPr>
            <p:spPr>
              <a:xfrm>
                <a:off x="366562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D5B9E3F-0B0F-9757-2653-AD1EEDDB695A}"/>
                  </a:ext>
                </a:extLst>
              </p:cNvPr>
              <p:cNvSpPr/>
              <p:nvPr/>
            </p:nvSpPr>
            <p:spPr>
              <a:xfrm>
                <a:off x="307687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B892E1A1-563C-69BB-47AD-3916ECB953CA}"/>
                  </a:ext>
                </a:extLst>
              </p:cNvPr>
              <p:cNvSpPr/>
              <p:nvPr/>
            </p:nvSpPr>
            <p:spPr>
              <a:xfrm>
                <a:off x="484311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2853959-B156-283F-48E5-AAA9971E37F2}"/>
                  </a:ext>
                </a:extLst>
              </p:cNvPr>
              <p:cNvSpPr/>
              <p:nvPr/>
            </p:nvSpPr>
            <p:spPr>
              <a:xfrm>
                <a:off x="425436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5DCA241E-6D24-87A1-C162-3BAE7AAE8D54}"/>
                  </a:ext>
                </a:extLst>
              </p:cNvPr>
              <p:cNvGrpSpPr/>
              <p:nvPr/>
            </p:nvGrpSpPr>
            <p:grpSpPr>
              <a:xfrm>
                <a:off x="5431856" y="3594410"/>
                <a:ext cx="2266749" cy="471638"/>
                <a:chOff x="3229276" y="3746810"/>
                <a:chExt cx="2266749" cy="471638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65E99392-E04A-4566-EBF1-59D6E81AC347}"/>
                    </a:ext>
                  </a:extLst>
                </p:cNvPr>
                <p:cNvSpPr/>
                <p:nvPr/>
              </p:nvSpPr>
              <p:spPr>
                <a:xfrm>
                  <a:off x="381802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797B4F49-5954-BCC7-A1F9-D567E7046B76}"/>
                    </a:ext>
                  </a:extLst>
                </p:cNvPr>
                <p:cNvSpPr/>
                <p:nvPr/>
              </p:nvSpPr>
              <p:spPr>
                <a:xfrm>
                  <a:off x="322927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783B55E6-8812-7C55-F91C-421EA7181241}"/>
                    </a:ext>
                  </a:extLst>
                </p:cNvPr>
                <p:cNvSpPr/>
                <p:nvPr/>
              </p:nvSpPr>
              <p:spPr>
                <a:xfrm>
                  <a:off x="499551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CEF1941F-2D8D-B4F3-BFA3-F03A5E3E6F60}"/>
                    </a:ext>
                  </a:extLst>
                </p:cNvPr>
                <p:cNvSpPr/>
                <p:nvPr/>
              </p:nvSpPr>
              <p:spPr>
                <a:xfrm>
                  <a:off x="440676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3313476-E88E-6F4D-2F62-95CC6D518E3E}"/>
                </a:ext>
              </a:extLst>
            </p:cNvPr>
            <p:cNvGrpSpPr/>
            <p:nvPr/>
          </p:nvGrpSpPr>
          <p:grpSpPr>
            <a:xfrm>
              <a:off x="3076876" y="4707732"/>
              <a:ext cx="4621729" cy="471638"/>
              <a:chOff x="3076876" y="3594410"/>
              <a:chExt cx="4621729" cy="471638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1B1F2B42-C6E3-F432-6473-D377BEBA73FC}"/>
                  </a:ext>
                </a:extLst>
              </p:cNvPr>
              <p:cNvSpPr/>
              <p:nvPr/>
            </p:nvSpPr>
            <p:spPr>
              <a:xfrm>
                <a:off x="366562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322783D6-CF6F-9043-BD52-D58D52F58EED}"/>
                  </a:ext>
                </a:extLst>
              </p:cNvPr>
              <p:cNvSpPr/>
              <p:nvPr/>
            </p:nvSpPr>
            <p:spPr>
              <a:xfrm>
                <a:off x="307687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340F847F-4E71-60FE-0F8E-9CCD5AC92604}"/>
                  </a:ext>
                </a:extLst>
              </p:cNvPr>
              <p:cNvSpPr/>
              <p:nvPr/>
            </p:nvSpPr>
            <p:spPr>
              <a:xfrm>
                <a:off x="4843111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277D035-008E-C9EF-5563-9A804C39A130}"/>
                  </a:ext>
                </a:extLst>
              </p:cNvPr>
              <p:cNvSpPr/>
              <p:nvPr/>
            </p:nvSpPr>
            <p:spPr>
              <a:xfrm>
                <a:off x="4254366" y="3594410"/>
                <a:ext cx="500514" cy="471638"/>
              </a:xfrm>
              <a:prstGeom prst="ellipse">
                <a:avLst/>
              </a:prstGeom>
              <a:noFill/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323051BE-052B-992B-8FC9-AE6C9A98DAA5}"/>
                  </a:ext>
                </a:extLst>
              </p:cNvPr>
              <p:cNvGrpSpPr/>
              <p:nvPr/>
            </p:nvGrpSpPr>
            <p:grpSpPr>
              <a:xfrm>
                <a:off x="5431856" y="3594410"/>
                <a:ext cx="2266749" cy="471638"/>
                <a:chOff x="3229276" y="3746810"/>
                <a:chExt cx="2266749" cy="471638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25D542A9-01E4-FFC3-83E4-2462747D4318}"/>
                    </a:ext>
                  </a:extLst>
                </p:cNvPr>
                <p:cNvSpPr/>
                <p:nvPr/>
              </p:nvSpPr>
              <p:spPr>
                <a:xfrm>
                  <a:off x="381802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7DB4DB81-80A1-1412-2BE8-91668DAB3833}"/>
                    </a:ext>
                  </a:extLst>
                </p:cNvPr>
                <p:cNvSpPr/>
                <p:nvPr/>
              </p:nvSpPr>
              <p:spPr>
                <a:xfrm>
                  <a:off x="322927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5D502842-0A55-516A-BCAB-53475FB18D96}"/>
                    </a:ext>
                  </a:extLst>
                </p:cNvPr>
                <p:cNvSpPr/>
                <p:nvPr/>
              </p:nvSpPr>
              <p:spPr>
                <a:xfrm>
                  <a:off x="4995511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FA4EC704-1C20-57CF-078E-C0FF6A2E6CFA}"/>
                    </a:ext>
                  </a:extLst>
                </p:cNvPr>
                <p:cNvSpPr/>
                <p:nvPr/>
              </p:nvSpPr>
              <p:spPr>
                <a:xfrm>
                  <a:off x="4406766" y="3746810"/>
                  <a:ext cx="500514" cy="471638"/>
                </a:xfrm>
                <a:prstGeom prst="ellipse">
                  <a:avLst/>
                </a:prstGeom>
                <a:noFill/>
                <a:ln w="571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5404646-0658-3BAD-384E-1471F8369273}"/>
              </a:ext>
            </a:extLst>
          </p:cNvPr>
          <p:cNvCxnSpPr/>
          <p:nvPr/>
        </p:nvCxnSpPr>
        <p:spPr>
          <a:xfrm>
            <a:off x="6006606" y="867348"/>
            <a:ext cx="0" cy="241594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D64CA92-252B-CFFF-EC9C-7B8E62110482}"/>
              </a:ext>
            </a:extLst>
          </p:cNvPr>
          <p:cNvSpPr txBox="1"/>
          <p:nvPr/>
        </p:nvSpPr>
        <p:spPr>
          <a:xfrm>
            <a:off x="6362201" y="2953633"/>
            <a:ext cx="1903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Ditengah</a:t>
            </a:r>
            <a:r>
              <a:rPr lang="en-US" dirty="0"/>
              <a:t> </a:t>
            </a:r>
            <a:r>
              <a:rPr lang="en-US" dirty="0" err="1"/>
              <a:t>jenazah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941AF0B-0440-29F7-499D-277EB67C1461}"/>
              </a:ext>
            </a:extLst>
          </p:cNvPr>
          <p:cNvSpPr txBox="1"/>
          <p:nvPr/>
        </p:nvSpPr>
        <p:spPr>
          <a:xfrm>
            <a:off x="838200" y="653091"/>
            <a:ext cx="3446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Jenazah</a:t>
            </a:r>
            <a:r>
              <a:rPr lang="en-US" sz="2800" b="1" dirty="0"/>
              <a:t> Perempuan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3FB741-0886-DC99-CCD8-8AE31D314525}"/>
              </a:ext>
            </a:extLst>
          </p:cNvPr>
          <p:cNvSpPr txBox="1"/>
          <p:nvPr/>
        </p:nvSpPr>
        <p:spPr>
          <a:xfrm>
            <a:off x="8129331" y="4151071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MAKMUM</a:t>
            </a:r>
          </a:p>
        </p:txBody>
      </p:sp>
    </p:spTree>
    <p:extLst>
      <p:ext uri="{BB962C8B-B14F-4D97-AF65-F5344CB8AC3E}">
        <p14:creationId xmlns:p14="http://schemas.microsoft.com/office/powerpoint/2010/main" val="2246090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AF0E-DA2B-6EED-492D-F28289AC8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99A39-8C64-94A0-67E0-3CC1AFAA5C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PEMAKAMAN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847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92" y="832544"/>
            <a:ext cx="6297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4625"/>
              </a:lnSpc>
            </a:pPr>
            <a:r>
              <a:rPr lang="en-US" sz="3708" dirty="0">
                <a:solidFill>
                  <a:srgbClr val="3A3A3A"/>
                </a:solidFill>
                <a:latin typeface="Arial" panose="020B0604020202020204" pitchFamily="34" charset="0"/>
                <a:ea typeface="Noto Serif Medium" pitchFamily="34" charset="-122"/>
                <a:cs typeface="Arial" panose="020B0604020202020204" pitchFamily="34" charset="0"/>
              </a:rPr>
              <a:t>Doa Ketika Memasukkan Mayit</a:t>
            </a:r>
            <a:endParaRPr lang="en-US" sz="370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61492" y="2509937"/>
            <a:ext cx="60135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 rtl="1">
              <a:lnSpc>
                <a:spcPts val="2375"/>
              </a:lnSpc>
            </a:pPr>
            <a:r>
              <a:rPr lang="en-US" sz="1458" b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بسمِ الله، وعلى مِلَّةِ رسولِ اللهِ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92" y="3024982"/>
            <a:ext cx="60135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n-US" sz="1458" i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Bismillahi wa 'ala millati Rasulillah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661492" y="3540026"/>
            <a:ext cx="60135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"Dengan nama Allah dan di atas agama Rasulullah"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933108" y="2297311"/>
            <a:ext cx="25400" cy="1757759"/>
          </a:xfrm>
          <a:prstGeom prst="rect">
            <a:avLst/>
          </a:prstGeom>
          <a:solidFill>
            <a:srgbClr val="9C9283"/>
          </a:solidFill>
          <a:ln/>
        </p:spPr>
        <p:txBody>
          <a:bodyPr/>
          <a:lstStyle/>
          <a:p>
            <a:pPr defTabSz="761970"/>
            <a:endParaRPr lang="en-US" sz="15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661492" y="4267696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Atau dapat membaca: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61492" y="4995367"/>
            <a:ext cx="60135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 rtl="1">
              <a:lnSpc>
                <a:spcPts val="2375"/>
              </a:lnSpc>
            </a:pPr>
            <a:r>
              <a:rPr lang="en-US" sz="1458" b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بسمِ الله، وعلى سنَّةِ رسولِ اللهِ صلَّى اللهُ عليه وسلَّم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61492" y="5510411"/>
            <a:ext cx="60135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Bismillah wa 'ala sunnati Rasulillah shallallahu 'alaihi wasallam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933108" y="4782741"/>
            <a:ext cx="25400" cy="1242715"/>
          </a:xfrm>
          <a:prstGeom prst="rect">
            <a:avLst/>
          </a:prstGeom>
          <a:solidFill>
            <a:srgbClr val="9C9283"/>
          </a:solidFill>
          <a:ln/>
        </p:spPr>
        <p:txBody>
          <a:bodyPr/>
          <a:lstStyle/>
          <a:p>
            <a:pPr defTabSz="761970"/>
            <a:endParaRPr lang="en-US" sz="15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3" name="Picture 12" descr="A person's hand on a person's chest&#10;&#10;AI-generated content may be incorrect.">
            <a:extLst>
              <a:ext uri="{FF2B5EF4-FFF2-40B4-BE49-F238E27FC236}">
                <a16:creationId xmlns:a16="http://schemas.microsoft.com/office/drawing/2014/main" id="{E516F082-46CB-E4C2-6E38-AD459EF3F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3117" y="620353"/>
            <a:ext cx="6297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Mengubur Mayit dengan Peti</a:t>
            </a:r>
            <a:endParaRPr lang="en-US" sz="3708" dirty="0"/>
          </a:p>
        </p:txBody>
      </p:sp>
      <p:sp>
        <p:nvSpPr>
          <p:cNvPr id="4" name="Shape 1"/>
          <p:cNvSpPr/>
          <p:nvPr/>
        </p:nvSpPr>
        <p:spPr>
          <a:xfrm>
            <a:off x="5243117" y="2085118"/>
            <a:ext cx="3053953" cy="1706662"/>
          </a:xfrm>
          <a:prstGeom prst="roundRect">
            <a:avLst>
              <a:gd name="adj" fmla="val 4652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 sz="1500"/>
          </a:p>
        </p:txBody>
      </p:sp>
      <p:sp>
        <p:nvSpPr>
          <p:cNvPr id="5" name="Text 2"/>
          <p:cNvSpPr/>
          <p:nvPr/>
        </p:nvSpPr>
        <p:spPr>
          <a:xfrm>
            <a:off x="5438479" y="2280480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Hukum Asli</a:t>
            </a:r>
            <a:endParaRPr lang="en-US" sz="1833" b="1" dirty="0"/>
          </a:p>
        </p:txBody>
      </p:sp>
      <p:sp>
        <p:nvSpPr>
          <p:cNvPr id="6" name="Text 3"/>
          <p:cNvSpPr/>
          <p:nvPr/>
        </p:nvSpPr>
        <p:spPr>
          <a:xfrm>
            <a:off x="5438478" y="2689162"/>
            <a:ext cx="2663230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Makruh berdasarkan ijma ulama karena </a:t>
            </a:r>
            <a:r>
              <a:rPr lang="en-US" sz="1458" dirty="0" err="1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termasuk</a:t>
            </a:r>
            <a:r>
              <a:rPr lang="en-US" sz="1458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en-US" sz="1458" dirty="0" err="1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bid’ah</a:t>
            </a:r>
            <a:r>
              <a:rPr lang="en-US" sz="1458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 </a:t>
            </a:r>
            <a:r>
              <a:rPr lang="en-US" sz="1500" dirty="0"/>
              <a:t>(</a:t>
            </a:r>
            <a:r>
              <a:rPr lang="en-US" sz="1500" i="1" dirty="0" err="1"/>
              <a:t>Mughnil</a:t>
            </a:r>
            <a:r>
              <a:rPr lang="en-US" sz="1500" i="1" dirty="0"/>
              <a:t> </a:t>
            </a:r>
            <a:r>
              <a:rPr lang="en-US" sz="1500" i="1" dirty="0" err="1"/>
              <a:t>Muhtaj</a:t>
            </a:r>
            <a:r>
              <a:rPr lang="en-US" sz="1500" dirty="0"/>
              <a:t>, 1: 363)</a:t>
            </a:r>
            <a:br>
              <a:rPr lang="en-US" sz="1333" dirty="0"/>
            </a:br>
            <a:endParaRPr lang="en-US" sz="1458" dirty="0"/>
          </a:p>
        </p:txBody>
      </p:sp>
      <p:sp>
        <p:nvSpPr>
          <p:cNvPr id="7" name="Shape 4"/>
          <p:cNvSpPr/>
          <p:nvPr/>
        </p:nvSpPr>
        <p:spPr>
          <a:xfrm>
            <a:off x="8486082" y="2085118"/>
            <a:ext cx="3054053" cy="1706662"/>
          </a:xfrm>
          <a:prstGeom prst="roundRect">
            <a:avLst>
              <a:gd name="adj" fmla="val 4652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 sz="1500"/>
          </a:p>
        </p:txBody>
      </p:sp>
      <p:sp>
        <p:nvSpPr>
          <p:cNvPr id="8" name="Text 5"/>
          <p:cNvSpPr/>
          <p:nvPr/>
        </p:nvSpPr>
        <p:spPr>
          <a:xfrm>
            <a:off x="8681444" y="2280480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Pengecualian</a:t>
            </a:r>
            <a:endParaRPr lang="en-US" sz="1833" b="1" dirty="0"/>
          </a:p>
        </p:txBody>
      </p:sp>
      <p:sp>
        <p:nvSpPr>
          <p:cNvPr id="9" name="Text 6"/>
          <p:cNvSpPr/>
          <p:nvPr/>
        </p:nvSpPr>
        <p:spPr>
          <a:xfrm>
            <a:off x="8681444" y="2689162"/>
            <a:ext cx="2663329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Dibolehkan jika ada kebutuhan seperti tanah longsor, banjir, atau penyakit</a:t>
            </a:r>
            <a:endParaRPr lang="en-US" sz="1458" dirty="0"/>
          </a:p>
        </p:txBody>
      </p:sp>
      <p:sp>
        <p:nvSpPr>
          <p:cNvPr id="10" name="Shape 7"/>
          <p:cNvSpPr/>
          <p:nvPr/>
        </p:nvSpPr>
        <p:spPr>
          <a:xfrm>
            <a:off x="5243117" y="3980792"/>
            <a:ext cx="6297018" cy="1101824"/>
          </a:xfrm>
          <a:prstGeom prst="roundRect">
            <a:avLst>
              <a:gd name="adj" fmla="val 7205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 sz="1500"/>
          </a:p>
        </p:txBody>
      </p:sp>
      <p:sp>
        <p:nvSpPr>
          <p:cNvPr id="11" name="Text 8"/>
          <p:cNvSpPr/>
          <p:nvPr/>
        </p:nvSpPr>
        <p:spPr>
          <a:xfrm>
            <a:off x="5438479" y="4176153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Pembiayaan</a:t>
            </a:r>
            <a:endParaRPr lang="en-US" sz="1833" b="1" dirty="0"/>
          </a:p>
        </p:txBody>
      </p:sp>
      <p:sp>
        <p:nvSpPr>
          <p:cNvPr id="12" name="Text 9"/>
          <p:cNvSpPr/>
          <p:nvPr/>
        </p:nvSpPr>
        <p:spPr>
          <a:xfrm>
            <a:off x="5438479" y="4584836"/>
            <a:ext cx="590629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Peti dibeli dari harta si mayit jika memang diperlukan</a:t>
            </a:r>
            <a:endParaRPr lang="en-US" sz="1458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9AF8B-C12C-E603-20C6-426351DBC024}"/>
              </a:ext>
            </a:extLst>
          </p:cNvPr>
          <p:cNvSpPr txBox="1"/>
          <p:nvPr/>
        </p:nvSpPr>
        <p:spPr>
          <a:xfrm>
            <a:off x="5243117" y="5357154"/>
            <a:ext cx="60976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https://muslim.or.id/82359-fikih-pengurusan-jenazah-5-tata-cara-menguburkan-mayit.html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0346" y="488752"/>
            <a:ext cx="6539309" cy="96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92"/>
              </a:lnSpc>
            </a:pPr>
            <a:r>
              <a:rPr lang="en-US" sz="30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Cara Memasukkan Mayit ke Lubang Kubur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40346" y="1685330"/>
            <a:ext cx="154384" cy="192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solidFill>
                  <a:srgbClr val="4C4C4C"/>
                </a:solidFill>
                <a:latin typeface="Noto Serif Light" pitchFamily="34" charset="0"/>
                <a:ea typeface="Noto Serif Light" pitchFamily="34" charset="-122"/>
                <a:cs typeface="Noto Serif Light" pitchFamily="34" charset="-120"/>
              </a:rPr>
              <a:t>01</a:t>
            </a:r>
            <a:endParaRPr lang="en-US" sz="1208" dirty="0"/>
          </a:p>
        </p:txBody>
      </p:sp>
      <p:sp>
        <p:nvSpPr>
          <p:cNvPr id="5" name="Shape 2"/>
          <p:cNvSpPr/>
          <p:nvPr/>
        </p:nvSpPr>
        <p:spPr>
          <a:xfrm>
            <a:off x="540346" y="1928713"/>
            <a:ext cx="6539309" cy="19050"/>
          </a:xfrm>
          <a:prstGeom prst="rect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en-US" sz="1500"/>
          </a:p>
        </p:txBody>
      </p:sp>
      <p:sp>
        <p:nvSpPr>
          <p:cNvPr id="6" name="Text 3"/>
          <p:cNvSpPr/>
          <p:nvPr/>
        </p:nvSpPr>
        <p:spPr>
          <a:xfrm>
            <a:off x="540345" y="2044006"/>
            <a:ext cx="1930103" cy="2412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Posisi Miring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40346" y="2377778"/>
            <a:ext cx="6539309" cy="246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Mayit diletakkan miring ke kanan dalam liang lahat berdasarkan kesepakatan 4 mazhab</a:t>
            </a:r>
            <a:endParaRPr lang="en-US" sz="1208" dirty="0"/>
          </a:p>
        </p:txBody>
      </p:sp>
      <p:sp>
        <p:nvSpPr>
          <p:cNvPr id="8" name="Text 5"/>
          <p:cNvSpPr/>
          <p:nvPr/>
        </p:nvSpPr>
        <p:spPr>
          <a:xfrm>
            <a:off x="540346" y="2894906"/>
            <a:ext cx="154384" cy="192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solidFill>
                  <a:srgbClr val="4C4C4C"/>
                </a:solidFill>
                <a:latin typeface="Noto Serif Light" pitchFamily="34" charset="0"/>
                <a:ea typeface="Noto Serif Light" pitchFamily="34" charset="-122"/>
                <a:cs typeface="Noto Serif Light" pitchFamily="34" charset="-120"/>
              </a:rPr>
              <a:t>02</a:t>
            </a:r>
            <a:endParaRPr lang="en-US" sz="1208" dirty="0"/>
          </a:p>
        </p:txBody>
      </p:sp>
      <p:sp>
        <p:nvSpPr>
          <p:cNvPr id="9" name="Shape 6"/>
          <p:cNvSpPr/>
          <p:nvPr/>
        </p:nvSpPr>
        <p:spPr>
          <a:xfrm>
            <a:off x="540346" y="3138289"/>
            <a:ext cx="6539309" cy="19050"/>
          </a:xfrm>
          <a:prstGeom prst="rect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en-US" sz="1500"/>
          </a:p>
        </p:txBody>
      </p:sp>
      <p:sp>
        <p:nvSpPr>
          <p:cNvPr id="10" name="Text 7"/>
          <p:cNvSpPr/>
          <p:nvPr/>
        </p:nvSpPr>
        <p:spPr>
          <a:xfrm>
            <a:off x="540345" y="3253581"/>
            <a:ext cx="1930103" cy="2412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Menghadap Kiblat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40346" y="3587354"/>
            <a:ext cx="6539309" cy="246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Mayit dihadapkan ke jihhatul qiblah (arah kiblat), di Indonesia ke arah barat</a:t>
            </a:r>
            <a:endParaRPr lang="en-US" sz="1208" dirty="0"/>
          </a:p>
        </p:txBody>
      </p:sp>
      <p:sp>
        <p:nvSpPr>
          <p:cNvPr id="12" name="Text 9"/>
          <p:cNvSpPr/>
          <p:nvPr/>
        </p:nvSpPr>
        <p:spPr>
          <a:xfrm>
            <a:off x="540346" y="4104482"/>
            <a:ext cx="154384" cy="192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solidFill>
                  <a:srgbClr val="4C4C4C"/>
                </a:solidFill>
                <a:latin typeface="Noto Serif Light" pitchFamily="34" charset="0"/>
                <a:ea typeface="Noto Serif Light" pitchFamily="34" charset="-122"/>
                <a:cs typeface="Noto Serif Light" pitchFamily="34" charset="-120"/>
              </a:rPr>
              <a:t>03</a:t>
            </a:r>
            <a:endParaRPr lang="en-US" sz="1208" dirty="0"/>
          </a:p>
        </p:txBody>
      </p:sp>
      <p:sp>
        <p:nvSpPr>
          <p:cNvPr id="13" name="Shape 10"/>
          <p:cNvSpPr/>
          <p:nvPr/>
        </p:nvSpPr>
        <p:spPr>
          <a:xfrm>
            <a:off x="540346" y="4347865"/>
            <a:ext cx="6539309" cy="19050"/>
          </a:xfrm>
          <a:prstGeom prst="rect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en-US" sz="1500"/>
          </a:p>
        </p:txBody>
      </p:sp>
      <p:sp>
        <p:nvSpPr>
          <p:cNvPr id="14" name="Text 11"/>
          <p:cNvSpPr/>
          <p:nvPr/>
        </p:nvSpPr>
        <p:spPr>
          <a:xfrm>
            <a:off x="540345" y="4463157"/>
            <a:ext cx="1930103" cy="2412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Disandarkan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40346" y="4796930"/>
            <a:ext cx="6539309" cy="246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Mayit didekatkan dan disandarkan ke dinding liang kubur bagian depan</a:t>
            </a:r>
            <a:endParaRPr lang="en-US" sz="1208" dirty="0"/>
          </a:p>
        </p:txBody>
      </p:sp>
      <p:sp>
        <p:nvSpPr>
          <p:cNvPr id="16" name="Text 13"/>
          <p:cNvSpPr/>
          <p:nvPr/>
        </p:nvSpPr>
        <p:spPr>
          <a:xfrm>
            <a:off x="540346" y="5314057"/>
            <a:ext cx="154384" cy="192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solidFill>
                  <a:srgbClr val="4C4C4C"/>
                </a:solidFill>
                <a:latin typeface="Noto Serif Light" pitchFamily="34" charset="0"/>
                <a:ea typeface="Noto Serif Light" pitchFamily="34" charset="-122"/>
                <a:cs typeface="Noto Serif Light" pitchFamily="34" charset="-120"/>
              </a:rPr>
              <a:t>04</a:t>
            </a:r>
            <a:endParaRPr lang="en-US" sz="1208" dirty="0"/>
          </a:p>
        </p:txBody>
      </p:sp>
      <p:sp>
        <p:nvSpPr>
          <p:cNvPr id="17" name="Shape 14"/>
          <p:cNvSpPr/>
          <p:nvPr/>
        </p:nvSpPr>
        <p:spPr>
          <a:xfrm>
            <a:off x="540346" y="5557441"/>
            <a:ext cx="6539309" cy="19050"/>
          </a:xfrm>
          <a:prstGeom prst="rect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en-US" sz="1500"/>
          </a:p>
        </p:txBody>
      </p:sp>
      <p:sp>
        <p:nvSpPr>
          <p:cNvPr id="18" name="Text 15"/>
          <p:cNvSpPr/>
          <p:nvPr/>
        </p:nvSpPr>
        <p:spPr>
          <a:xfrm>
            <a:off x="540345" y="5672733"/>
            <a:ext cx="1930103" cy="2412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Diberi Penyangga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540346" y="6006505"/>
            <a:ext cx="6539309" cy="246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Punggung mayit diberi penyangga dengan tanah, batu bata, atau benda lain</a:t>
            </a:r>
            <a:endParaRPr lang="en-US" sz="1208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18F51D-C538-56F6-A510-AC45A8D85F40}"/>
              </a:ext>
            </a:extLst>
          </p:cNvPr>
          <p:cNvSpPr txBox="1"/>
          <p:nvPr/>
        </p:nvSpPr>
        <p:spPr>
          <a:xfrm>
            <a:off x="3273359" y="1156087"/>
            <a:ext cx="17680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 err="1">
                <a:hlinkClick r:id="rId4"/>
              </a:rPr>
              <a:t>sumber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2345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575" y="2726035"/>
            <a:ext cx="8305304" cy="558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375"/>
              </a:lnSpc>
            </a:pPr>
            <a:r>
              <a:rPr lang="en-US" sz="35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Larangan dalam Pengurusan Kuburan</a:t>
            </a:r>
            <a:endParaRPr lang="en-US" sz="3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5574" y="3552726"/>
            <a:ext cx="10755808" cy="2800334"/>
          </a:xfrm>
          <a:prstGeom prst="roundRect">
            <a:avLst>
              <a:gd name="adj" fmla="val 3223"/>
            </a:avLst>
          </a:prstGeom>
          <a:solidFill>
            <a:srgbClr val="F2EDE5"/>
          </a:solidFill>
          <a:ln w="7620">
            <a:solidFill>
              <a:srgbClr val="E6DED2"/>
            </a:solidFill>
            <a:prstDash val="solid"/>
          </a:ln>
          <a:effectLst>
            <a:outerShdw dist="19050" dir="2700000" algn="bl" rotWithShape="0">
              <a:srgbClr val="E6DED2">
                <a:alpha val="100000"/>
              </a:srgbClr>
            </a:outerShdw>
          </a:effectLst>
        </p:spPr>
        <p:txBody>
          <a:bodyPr/>
          <a:lstStyle/>
          <a:p>
            <a:pPr defTabSz="761970"/>
            <a:endParaRPr lang="en-US" sz="15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B8FBDE-4625-36D5-1ACD-FE75AEFA037F}"/>
              </a:ext>
            </a:extLst>
          </p:cNvPr>
          <p:cNvSpPr txBox="1"/>
          <p:nvPr/>
        </p:nvSpPr>
        <p:spPr>
          <a:xfrm>
            <a:off x="1707614" y="4272870"/>
            <a:ext cx="8317735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761970" fontAlgn="base"/>
            <a:r>
              <a:rPr lang="ar-AE" sz="1500" dirty="0">
                <a:solidFill>
                  <a:srgbClr val="5B5F62"/>
                </a:solidFill>
                <a:latin typeface="inherit"/>
                <a:cs typeface="Arial" panose="020B0604020202020204" pitchFamily="34" charset="0"/>
              </a:rPr>
              <a:t>نَهَى أن يقعدَ على القَبرِ، وأن يُقصَّصَ ويُبنَى علَيهِ زادَ في روايةٍ أو يُزادَ علَيهِ، وفي أخرى أو أن يُكْتبَ علَيهِ</a:t>
            </a:r>
            <a:endParaRPr lang="ar-AE" sz="2000" dirty="0">
              <a:solidFill>
                <a:srgbClr val="5B5F62"/>
              </a:solidFill>
              <a:latin typeface="Inter"/>
              <a:cs typeface="Arial" panose="020B0604020202020204" pitchFamily="34" charset="0"/>
            </a:endParaRPr>
          </a:p>
          <a:p>
            <a:pPr defTabSz="761970" fontAlgn="base"/>
            <a:r>
              <a:rPr lang="ar-AE" sz="2000" i="1" dirty="0">
                <a:solidFill>
                  <a:srgbClr val="5B5F62"/>
                </a:solidFill>
                <a:latin typeface="inherit"/>
                <a:cs typeface="Arial" panose="020B0604020202020204" pitchFamily="34" charset="0"/>
              </a:rPr>
              <a:t>“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Rasulullah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shallallahu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’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alaihi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wasallam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melarang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kuburan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diduduki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,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dikapur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, dan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dibangun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.” </a:t>
            </a:r>
            <a:r>
              <a:rPr lang="en-US" sz="2000" dirty="0">
                <a:solidFill>
                  <a:srgbClr val="5B5F62"/>
                </a:solidFill>
                <a:latin typeface="Inter"/>
              </a:rPr>
              <a:t>Dalam </a:t>
            </a:r>
            <a:r>
              <a:rPr lang="en-US" sz="2000" dirty="0" err="1">
                <a:solidFill>
                  <a:srgbClr val="5B5F62"/>
                </a:solidFill>
                <a:latin typeface="Inter"/>
              </a:rPr>
              <a:t>riwayat</a:t>
            </a:r>
            <a:r>
              <a:rPr lang="en-US" sz="2000" dirty="0">
                <a:solidFill>
                  <a:srgbClr val="5B5F62"/>
                </a:solidFill>
                <a:latin typeface="Inter"/>
              </a:rPr>
              <a:t> lain, 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“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Beliau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melarang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kuburan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ditinggikan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.”</a:t>
            </a:r>
            <a:r>
              <a:rPr lang="en-US" sz="2000" dirty="0">
                <a:solidFill>
                  <a:srgbClr val="5B5F62"/>
                </a:solidFill>
                <a:latin typeface="Inter"/>
              </a:rPr>
              <a:t> Dalam </a:t>
            </a:r>
            <a:r>
              <a:rPr lang="en-US" sz="2000" dirty="0" err="1">
                <a:solidFill>
                  <a:srgbClr val="5B5F62"/>
                </a:solidFill>
                <a:latin typeface="Inter"/>
              </a:rPr>
              <a:t>riwayat</a:t>
            </a:r>
            <a:r>
              <a:rPr lang="en-US" sz="2000" dirty="0">
                <a:solidFill>
                  <a:srgbClr val="5B5F62"/>
                </a:solidFill>
                <a:latin typeface="Inter"/>
              </a:rPr>
              <a:t> yang lain, 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“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Beliau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melarang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kuburan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 </a:t>
            </a:r>
            <a:r>
              <a:rPr lang="en-US" sz="2000" i="1" dirty="0" err="1">
                <a:solidFill>
                  <a:srgbClr val="5B5F62"/>
                </a:solidFill>
                <a:latin typeface="inherit"/>
              </a:rPr>
              <a:t>ditulis</a:t>
            </a:r>
            <a:r>
              <a:rPr lang="en-US" sz="2000" i="1" dirty="0">
                <a:solidFill>
                  <a:srgbClr val="5B5F62"/>
                </a:solidFill>
                <a:latin typeface="inherit"/>
              </a:rPr>
              <a:t>.” </a:t>
            </a:r>
            <a:r>
              <a:rPr lang="en-US" sz="2000" dirty="0">
                <a:solidFill>
                  <a:srgbClr val="5B5F62"/>
                </a:solidFill>
                <a:latin typeface="Inter"/>
              </a:rPr>
              <a:t>(HR. Muslim no. 970, Abu Daud no. 3225)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365" y="251320"/>
            <a:ext cx="6297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4625"/>
              </a:lnSpc>
            </a:pPr>
            <a:r>
              <a:rPr lang="en-US" sz="3708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Cara Menutup Lubang Kubur</a:t>
            </a:r>
            <a:endParaRPr lang="en-US" sz="370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896833" y="1928712"/>
            <a:ext cx="601354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"Rasulullah pernah mengutusku untuk tidak membiarkan makam ditinggikan, melainkan harus dibuat rata dengan tanah."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896833" y="2746176"/>
            <a:ext cx="60135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n-US" sz="1458" i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- Ali bin Abi Thalib radhiyallahu 'anhu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13365" y="1716087"/>
            <a:ext cx="25400" cy="1545133"/>
          </a:xfrm>
          <a:prstGeom prst="rect">
            <a:avLst/>
          </a:prstGeom>
          <a:solidFill>
            <a:srgbClr val="9C9283"/>
          </a:solidFill>
          <a:ln/>
        </p:spPr>
        <p:txBody>
          <a:bodyPr/>
          <a:lstStyle/>
          <a:p>
            <a:pPr defTabSz="761970"/>
            <a:endParaRPr lang="en-US" sz="15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4"/>
          <p:cNvSpPr/>
          <p:nvPr/>
        </p:nvSpPr>
        <p:spPr>
          <a:xfrm>
            <a:off x="613365" y="3473846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Menurut An-Nawawi, yang sesuai sunnah: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613365" y="3988891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Makam tidak terlalu tinggi dan tidak melengkung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13365" y="4357389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Tingginya hanya sekitar sejengkal dari permukaan tanah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13365" y="4725888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Dibuat merata, tidak berbentuk kubah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A8D6AA-22D8-033B-DCE7-27061F0895A3}"/>
              </a:ext>
            </a:extLst>
          </p:cNvPr>
          <p:cNvSpPr txBox="1"/>
          <p:nvPr/>
        </p:nvSpPr>
        <p:spPr>
          <a:xfrm>
            <a:off x="626065" y="5494327"/>
            <a:ext cx="7266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linkClick r:id="rId4"/>
              </a:rPr>
              <a:t>sumber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4F043DC9-D323-A0B0-95F0-9169A92AC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3550"/>
            <a:ext cx="10515600" cy="13255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000" b="1" kern="1200" cap="all" spc="150" baseline="0" dirty="0">
                <a:latin typeface="+mj-lt"/>
                <a:ea typeface="+mj-ea"/>
                <a:cs typeface="+mj-cs"/>
              </a:rPr>
              <a:t>Estimasi Biaya Pengurusan Jenazah di Finlandia</a:t>
            </a:r>
            <a:endParaRPr lang="en-US" altLang="en-US" sz="2000" kern="1200" cap="all" spc="150" baseline="0" dirty="0">
              <a:latin typeface="+mj-lt"/>
              <a:ea typeface="+mj-ea"/>
              <a:cs typeface="+mj-cs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000" kern="1200" cap="all" spc="150" baseline="0" dirty="0" err="1">
                <a:latin typeface="+mj-lt"/>
                <a:ea typeface="+mj-ea"/>
                <a:cs typeface="+mj-cs"/>
              </a:rPr>
              <a:t>Catatan</a:t>
            </a:r>
            <a:r>
              <a:rPr lang="en-US" altLang="en-US" sz="2000" kern="1200" cap="all" spc="150" baseline="0" dirty="0">
                <a:latin typeface="+mj-lt"/>
                <a:ea typeface="+mj-ea"/>
                <a:cs typeface="+mj-cs"/>
              </a:rPr>
              <a:t>: </a:t>
            </a:r>
            <a:r>
              <a:rPr lang="en-US" altLang="en-US" sz="2000" kern="1200" cap="all" spc="150" baseline="0" dirty="0" err="1">
                <a:latin typeface="+mj-lt"/>
                <a:ea typeface="+mj-ea"/>
                <a:cs typeface="+mj-cs"/>
              </a:rPr>
              <a:t>biaya</a:t>
            </a:r>
            <a:r>
              <a:rPr lang="en-US" altLang="en-US" sz="2000" kern="1200" cap="all" spc="150" baseline="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2000" kern="1200" cap="all" spc="150" baseline="0" dirty="0" err="1">
                <a:latin typeface="+mj-lt"/>
                <a:ea typeface="+mj-ea"/>
                <a:cs typeface="+mj-cs"/>
              </a:rPr>
              <a:t>tidak</a:t>
            </a:r>
            <a:r>
              <a:rPr lang="en-US" altLang="en-US" sz="2000" kern="1200" cap="all" spc="150" baseline="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2000" kern="1200" cap="all" spc="150" baseline="0" dirty="0" err="1">
                <a:latin typeface="+mj-lt"/>
                <a:ea typeface="+mj-ea"/>
                <a:cs typeface="+mj-cs"/>
              </a:rPr>
              <a:t>mutlak</a:t>
            </a:r>
            <a:endParaRPr lang="en-US" altLang="en-US" sz="2000" kern="1200" cap="all" spc="150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3C067D4-DA77-B606-3FF2-AD0075C35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A257FE9-017B-9261-E186-7DE8253CD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688870"/>
              </p:ext>
            </p:extLst>
          </p:nvPr>
        </p:nvGraphicFramePr>
        <p:xfrm>
          <a:off x="1128195" y="2111381"/>
          <a:ext cx="9431221" cy="3570964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2807479">
                  <a:extLst>
                    <a:ext uri="{9D8B030D-6E8A-4147-A177-3AD203B41FA5}">
                      <a16:colId xmlns:a16="http://schemas.microsoft.com/office/drawing/2014/main" val="1943829056"/>
                    </a:ext>
                  </a:extLst>
                </a:gridCol>
                <a:gridCol w="3311871">
                  <a:extLst>
                    <a:ext uri="{9D8B030D-6E8A-4147-A177-3AD203B41FA5}">
                      <a16:colId xmlns:a16="http://schemas.microsoft.com/office/drawing/2014/main" val="748044111"/>
                    </a:ext>
                  </a:extLst>
                </a:gridCol>
                <a:gridCol w="3311871">
                  <a:extLst>
                    <a:ext uri="{9D8B030D-6E8A-4147-A177-3AD203B41FA5}">
                      <a16:colId xmlns:a16="http://schemas.microsoft.com/office/drawing/2014/main" val="3719545451"/>
                    </a:ext>
                  </a:extLst>
                </a:gridCol>
              </a:tblGrid>
              <a:tr h="55222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700" b="0" cap="none" spc="0">
                          <a:solidFill>
                            <a:schemeClr val="bg1"/>
                          </a:solidFill>
                          <a:effectLst/>
                        </a:rPr>
                        <a:t>Komponen Biaya</a:t>
                      </a:r>
                      <a:endParaRPr lang="en-US" sz="1700" b="0" cap="none" spc="0">
                        <a:solidFill>
                          <a:schemeClr val="bg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700" b="0" cap="none" spc="0">
                          <a:solidFill>
                            <a:schemeClr val="bg1"/>
                          </a:solidFill>
                          <a:effectLst/>
                        </a:rPr>
                        <a:t>Takaran/Kisaran (EUR)</a:t>
                      </a:r>
                      <a:endParaRPr lang="en-US" sz="1700" b="0" cap="none" spc="0">
                        <a:solidFill>
                          <a:schemeClr val="bg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700" b="0" cap="none" spc="0">
                          <a:solidFill>
                            <a:schemeClr val="bg1"/>
                          </a:solidFill>
                          <a:effectLst/>
                        </a:rPr>
                        <a:t>Keterangan</a:t>
                      </a:r>
                      <a:endParaRPr lang="en-US" sz="1700" b="0" cap="none" spc="0">
                        <a:solidFill>
                          <a:schemeClr val="bg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1669"/>
                  </a:ext>
                </a:extLst>
              </a:tr>
              <a:tr h="50312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b="1" cap="none" spc="0" dirty="0">
                          <a:solidFill>
                            <a:schemeClr val="tx1"/>
                          </a:solidFill>
                          <a:effectLst/>
                        </a:rPr>
                        <a:t>Biaya administrasi dokumen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€0–€100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>
                          <a:solidFill>
                            <a:schemeClr val="tx1"/>
                          </a:solidFill>
                          <a:effectLst/>
                        </a:rPr>
                        <a:t>Tergantung wilayah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151933"/>
                  </a:ext>
                </a:extLst>
              </a:tr>
              <a:tr h="50312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b="1" cap="none" spc="0" dirty="0">
                          <a:solidFill>
                            <a:schemeClr val="tx1"/>
                          </a:solidFill>
                          <a:effectLst/>
                        </a:rPr>
                        <a:t>Mandikan &amp; Kafankan jenazah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€100–€400 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>
                          <a:solidFill>
                            <a:schemeClr val="tx1"/>
                          </a:solidFill>
                          <a:effectLst/>
                        </a:rPr>
                        <a:t>Bantuan komunitas/masjid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675094"/>
                  </a:ext>
                </a:extLst>
              </a:tr>
              <a:tr h="50312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b="1" cap="none" spc="0" dirty="0">
                          <a:solidFill>
                            <a:schemeClr val="tx1"/>
                          </a:solidFill>
                          <a:effectLst/>
                        </a:rPr>
                        <a:t>Peti jenazah &amp; transport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€200–€</a:t>
                      </a:r>
                      <a:r>
                        <a:rPr lang="fi-FI" sz="1500" cap="none" spc="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00 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Jenis layanan &amp; jarak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965260"/>
                  </a:ext>
                </a:extLst>
              </a:tr>
              <a:tr h="50312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b="1" cap="none" spc="0" dirty="0">
                          <a:solidFill>
                            <a:schemeClr val="tx1"/>
                          </a:solidFill>
                          <a:effectLst/>
                        </a:rPr>
                        <a:t>Sewa lahan &amp; pemakaman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€800–€2.500 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Area Muslim di pemakaman umum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797362"/>
                  </a:ext>
                </a:extLst>
              </a:tr>
              <a:tr h="50312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b="1" cap="none" spc="0" dirty="0">
                          <a:solidFill>
                            <a:schemeClr val="tx1"/>
                          </a:solidFill>
                          <a:effectLst/>
                        </a:rPr>
                        <a:t>Pengurusan tambahan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€0–€200 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>
                          <a:solidFill>
                            <a:schemeClr val="tx1"/>
                          </a:solidFill>
                          <a:effectLst/>
                        </a:rPr>
                        <a:t>(plakat, upacara seadanya)</a:t>
                      </a:r>
                      <a:endParaRPr lang="en-US" sz="1500" cap="none" spc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41755"/>
                  </a:ext>
                </a:extLst>
              </a:tr>
              <a:tr h="50312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b="1" cap="none" spc="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€1.100–€4.</a:t>
                      </a:r>
                      <a:r>
                        <a:rPr lang="fi-FI" sz="1500" cap="none" spc="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00 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d-ID" sz="1500" cap="none" spc="0" dirty="0">
                          <a:solidFill>
                            <a:schemeClr val="tx1"/>
                          </a:solidFill>
                          <a:effectLst/>
                        </a:rPr>
                        <a:t>Bervariasi, tergantung kebutuhan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3577" marR="103577" marT="111863" marB="517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8844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8661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41" y="975237"/>
            <a:ext cx="5655197" cy="295275"/>
          </a:xfrm>
        </p:spPr>
        <p:txBody>
          <a:bodyPr anchor="b"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KESIMPULAN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AEF7B260-1438-DC02-2922-C8AE352F5624}"/>
              </a:ext>
            </a:extLst>
          </p:cNvPr>
          <p:cNvSpPr/>
          <p:nvPr/>
        </p:nvSpPr>
        <p:spPr>
          <a:xfrm>
            <a:off x="1343132" y="1831792"/>
            <a:ext cx="4217202" cy="586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000" b="1" dirty="0">
                <a:solidFill>
                  <a:srgbClr val="4C4C4C"/>
                </a:solidFill>
                <a:latin typeface="Arial" panose="020B0604020202020204" pitchFamily="34" charset="0"/>
                <a:ea typeface="Noto Serif Medium" pitchFamily="34" charset="-122"/>
                <a:cs typeface="Arial" panose="020B0604020202020204" pitchFamily="34" charset="0"/>
              </a:rPr>
              <a:t>Ikuti Tuntunan Syariat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5D1D519D-CCBC-73BC-A1B3-14B21992B65A}"/>
              </a:ext>
            </a:extLst>
          </p:cNvPr>
          <p:cNvSpPr/>
          <p:nvPr/>
        </p:nvSpPr>
        <p:spPr>
          <a:xfrm>
            <a:off x="1343133" y="2240474"/>
            <a:ext cx="9167654" cy="1202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4C4C4C"/>
                </a:solidFill>
                <a:latin typeface="Arial" panose="020B0604020202020204" pitchFamily="34" charset="0"/>
                <a:ea typeface="Noto Serif" pitchFamily="34" charset="-122"/>
                <a:cs typeface="Arial" panose="020B0604020202020204" pitchFamily="34" charset="0"/>
              </a:rPr>
              <a:t>Semua tata cara pengurusan jenazah harus mengikuti Al-Quran dan hadis shahih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61B206E9-8997-F502-A2CC-AD1AF2D7D559}"/>
              </a:ext>
            </a:extLst>
          </p:cNvPr>
          <p:cNvSpPr/>
          <p:nvPr/>
        </p:nvSpPr>
        <p:spPr>
          <a:xfrm>
            <a:off x="1343132" y="3253996"/>
            <a:ext cx="5273302" cy="586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000" b="1" dirty="0">
                <a:solidFill>
                  <a:srgbClr val="4C4C4C"/>
                </a:solidFill>
                <a:latin typeface="Arial" panose="020B0604020202020204" pitchFamily="34" charset="0"/>
                <a:ea typeface="Noto Serif Medium" pitchFamily="34" charset="-122"/>
                <a:cs typeface="Arial" panose="020B0604020202020204" pitchFamily="34" charset="0"/>
              </a:rPr>
              <a:t>Hindari Bid'ah dan Khurafat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3EE6A8C6-31F9-FFD2-335D-A79645BB5C9D}"/>
              </a:ext>
            </a:extLst>
          </p:cNvPr>
          <p:cNvSpPr/>
          <p:nvPr/>
        </p:nvSpPr>
        <p:spPr>
          <a:xfrm>
            <a:off x="1343133" y="3696907"/>
            <a:ext cx="9167654" cy="1202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4C4C4C"/>
                </a:solidFill>
                <a:latin typeface="Arial" panose="020B0604020202020204" pitchFamily="34" charset="0"/>
                <a:ea typeface="Noto Serif" pitchFamily="34" charset="-122"/>
                <a:cs typeface="Arial" panose="020B0604020202020204" pitchFamily="34" charset="0"/>
              </a:rPr>
              <a:t>Jauhi praktik-praktik yang tidak ada dasarnya </a:t>
            </a:r>
            <a:r>
              <a:rPr lang="en-US" sz="2000" dirty="0" err="1">
                <a:solidFill>
                  <a:srgbClr val="4C4C4C"/>
                </a:solidFill>
                <a:latin typeface="Arial" panose="020B0604020202020204" pitchFamily="34" charset="0"/>
                <a:ea typeface="Noto Serif" pitchFamily="34" charset="-122"/>
                <a:cs typeface="Arial" panose="020B0604020202020204" pitchFamily="34" charset="0"/>
              </a:rPr>
              <a:t>dalam</a:t>
            </a:r>
            <a:r>
              <a:rPr lang="en-US" sz="2000" dirty="0">
                <a:solidFill>
                  <a:srgbClr val="4C4C4C"/>
                </a:solidFill>
                <a:latin typeface="Arial" panose="020B0604020202020204" pitchFamily="34" charset="0"/>
                <a:ea typeface="Noto Serif" pitchFamily="34" charset="-122"/>
                <a:cs typeface="Arial" panose="020B0604020202020204" pitchFamily="34" charset="0"/>
              </a:rPr>
              <a:t> Islam.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FDDC9349-EDCB-5417-62EB-1DE5EF132043}"/>
              </a:ext>
            </a:extLst>
          </p:cNvPr>
          <p:cNvSpPr/>
          <p:nvPr/>
        </p:nvSpPr>
        <p:spPr>
          <a:xfrm>
            <a:off x="1343132" y="4744656"/>
            <a:ext cx="5409995" cy="586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000" b="1" dirty="0">
                <a:solidFill>
                  <a:srgbClr val="4C4C4C"/>
                </a:solidFill>
                <a:latin typeface="Arial" panose="020B0604020202020204" pitchFamily="34" charset="0"/>
                <a:ea typeface="Noto Serif Medium" pitchFamily="34" charset="-122"/>
                <a:cs typeface="Arial" panose="020B0604020202020204" pitchFamily="34" charset="0"/>
              </a:rPr>
              <a:t>Kesederhanaan adalah Kunci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172FE7A4-1BCE-212F-820E-B6C093651CEE}"/>
              </a:ext>
            </a:extLst>
          </p:cNvPr>
          <p:cNvSpPr/>
          <p:nvPr/>
        </p:nvSpPr>
        <p:spPr>
          <a:xfrm>
            <a:off x="1343133" y="5153338"/>
            <a:ext cx="9167654" cy="1202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4C4C4C"/>
                </a:solidFill>
                <a:latin typeface="Arial" panose="020B0604020202020204" pitchFamily="34" charset="0"/>
                <a:ea typeface="Noto Serif" pitchFamily="34" charset="-122"/>
                <a:cs typeface="Arial" panose="020B0604020202020204" pitchFamily="34" charset="0"/>
              </a:rPr>
              <a:t>Islam mengajarkan kesederhanaan dalam pengurusan jenazah tanpa berlebihan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577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2357" y="609501"/>
            <a:ext cx="5306715" cy="537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208"/>
              </a:lnSpc>
            </a:pPr>
            <a:r>
              <a:rPr lang="en-US" sz="3375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Kontak dan Sumber Daya</a:t>
            </a:r>
            <a:endParaRPr lang="en-US" sz="3375" dirty="0"/>
          </a:p>
        </p:txBody>
      </p:sp>
      <p:sp>
        <p:nvSpPr>
          <p:cNvPr id="5" name="Text 1"/>
          <p:cNvSpPr/>
          <p:nvPr/>
        </p:nvSpPr>
        <p:spPr>
          <a:xfrm>
            <a:off x="624373" y="1958381"/>
            <a:ext cx="2151558" cy="268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67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IMMI Finland</a:t>
            </a:r>
            <a:endParaRPr lang="en-US" sz="1667" dirty="0"/>
          </a:p>
        </p:txBody>
      </p:sp>
      <p:sp>
        <p:nvSpPr>
          <p:cNvPr id="6" name="Text 2"/>
          <p:cNvSpPr/>
          <p:nvPr/>
        </p:nvSpPr>
        <p:spPr>
          <a:xfrm>
            <a:off x="602357" y="2549574"/>
            <a:ext cx="6415286" cy="275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4"/>
              </a:rPr>
              <a:t>https:// wa.me/+358468889654</a:t>
            </a:r>
            <a:endParaRPr lang="en-US" sz="1333" dirty="0">
              <a:solidFill>
                <a:srgbClr val="4C4C4C"/>
              </a:solidFill>
              <a:latin typeface="Noto Serif" pitchFamily="34" charset="0"/>
              <a:ea typeface="Noto Serif" pitchFamily="34" charset="-122"/>
              <a:cs typeface="Noto Serif" pitchFamily="34" charset="-120"/>
            </a:endParaRPr>
          </a:p>
          <a:p>
            <a:pPr>
              <a:lnSpc>
                <a:spcPts val="2167"/>
              </a:lnSpc>
            </a:pPr>
            <a:endParaRPr lang="en-US" sz="1333" dirty="0">
              <a:solidFill>
                <a:srgbClr val="4C4C4C"/>
              </a:solidFill>
              <a:latin typeface="Noto Serif" pitchFamily="34" charset="0"/>
              <a:ea typeface="Noto Serif" pitchFamily="34" charset="-122"/>
              <a:cs typeface="Noto Serif" pitchFamily="34" charset="-120"/>
            </a:endParaRPr>
          </a:p>
          <a:p>
            <a:pPr>
              <a:lnSpc>
                <a:spcPts val="2167"/>
              </a:lnSpc>
            </a:pPr>
            <a:endParaRPr lang="en-US" sz="1333" dirty="0">
              <a:solidFill>
                <a:srgbClr val="4C4C4C"/>
              </a:solidFill>
              <a:latin typeface="Noto Serif" pitchFamily="34" charset="0"/>
              <a:ea typeface="Noto Serif" pitchFamily="34" charset="-122"/>
              <a:cs typeface="Noto Serif" pitchFamily="34" charset="-120"/>
            </a:endParaRPr>
          </a:p>
          <a:p>
            <a:pPr>
              <a:lnSpc>
                <a:spcPts val="2167"/>
              </a:lnSpc>
            </a:pPr>
            <a:endParaRPr lang="en-US" sz="1333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57" y="3042742"/>
            <a:ext cx="430312" cy="43031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2357" y="3688159"/>
            <a:ext cx="2151558" cy="268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67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KBRI Helsinki</a:t>
            </a:r>
            <a:endParaRPr lang="en-US" sz="1667" dirty="0"/>
          </a:p>
        </p:txBody>
      </p:sp>
      <p:sp>
        <p:nvSpPr>
          <p:cNvPr id="9" name="Text 4"/>
          <p:cNvSpPr/>
          <p:nvPr/>
        </p:nvSpPr>
        <p:spPr>
          <a:xfrm>
            <a:off x="602357" y="4060330"/>
            <a:ext cx="6415286" cy="275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Bantuan Surat Keterangan Kematian dan pemulangan jenazah ke Indonesia.</a:t>
            </a:r>
            <a:endParaRPr lang="en-US" sz="1333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57" y="4679950"/>
            <a:ext cx="430312" cy="43031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2357" y="5325368"/>
            <a:ext cx="2151558" cy="268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333" dirty="0" err="1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Sumber</a:t>
            </a:r>
            <a:r>
              <a:rPr lang="en-US" sz="1333" dirty="0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 </a:t>
            </a:r>
            <a:r>
              <a:rPr lang="en-US" sz="1333" dirty="0" err="1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Informasi</a:t>
            </a:r>
            <a:r>
              <a:rPr lang="en-US" sz="1333" dirty="0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, </a:t>
            </a:r>
            <a:r>
              <a:rPr lang="en-US" sz="1333" dirty="0" err="1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untuk</a:t>
            </a:r>
            <a:r>
              <a:rPr lang="en-US" sz="1333" dirty="0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 </a:t>
            </a:r>
            <a:r>
              <a:rPr lang="en-US" sz="1333" dirty="0" err="1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panduan</a:t>
            </a:r>
            <a:r>
              <a:rPr lang="en-US" sz="1333" dirty="0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 </a:t>
            </a:r>
            <a:r>
              <a:rPr lang="en-US" sz="1333" dirty="0" err="1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lengkap</a:t>
            </a:r>
            <a:r>
              <a:rPr lang="en-US" sz="1333" dirty="0">
                <a:solidFill>
                  <a:srgbClr val="4C4C4C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.</a:t>
            </a:r>
            <a:endParaRPr lang="en-US" sz="1333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02357" y="5697538"/>
            <a:ext cx="6415286" cy="55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7"/>
              </a:rPr>
              <a:t>https://masjidiman.com/</a:t>
            </a:r>
            <a:r>
              <a:rPr lang="en-US" sz="1333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</a:p>
          <a:p>
            <a:pPr>
              <a:lnSpc>
                <a:spcPts val="2167"/>
              </a:lnSpc>
            </a:pPr>
            <a:r>
              <a:rPr lang="en-US" sz="1333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8"/>
              </a:rPr>
              <a:t>https://www.islamilainenhautaus.info/</a:t>
            </a:r>
            <a:endParaRPr lang="en-US" sz="1333" dirty="0"/>
          </a:p>
        </p:txBody>
      </p:sp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94519E5D-9124-B17E-52FE-AFC9B9ACC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57" y="1465808"/>
            <a:ext cx="430312" cy="430312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20B94BD8-022F-D971-EF6A-75B8E03062E0}"/>
              </a:ext>
            </a:extLst>
          </p:cNvPr>
          <p:cNvSpPr/>
          <p:nvPr/>
        </p:nvSpPr>
        <p:spPr>
          <a:xfrm>
            <a:off x="624373" y="2202559"/>
            <a:ext cx="6415286" cy="275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  <a:hlinkClick r:id="rId9"/>
              </a:rPr>
              <a:t>https://immifinland.fi/</a:t>
            </a:r>
            <a:endParaRPr lang="en-US" sz="1333" dirty="0">
              <a:solidFill>
                <a:srgbClr val="4C4C4C"/>
              </a:solidFill>
              <a:latin typeface="Noto Serif" pitchFamily="34" charset="0"/>
              <a:ea typeface="Noto Serif" pitchFamily="34" charset="-122"/>
              <a:cs typeface="Noto Serif" pitchFamily="34" charset="-120"/>
            </a:endParaRPr>
          </a:p>
          <a:p>
            <a:pPr>
              <a:lnSpc>
                <a:spcPts val="2167"/>
              </a:lnSpc>
            </a:pPr>
            <a:endParaRPr lang="en-US" sz="1333" dirty="0">
              <a:solidFill>
                <a:srgbClr val="4C4C4C"/>
              </a:solidFill>
              <a:latin typeface="Noto Serif" pitchFamily="34" charset="0"/>
              <a:ea typeface="Noto Serif" pitchFamily="34" charset="-122"/>
              <a:cs typeface="Noto Serif" pitchFamily="34" charset="-120"/>
            </a:endParaRPr>
          </a:p>
          <a:p>
            <a:pPr>
              <a:lnSpc>
                <a:spcPts val="2167"/>
              </a:lnSpc>
            </a:pPr>
            <a:endParaRPr lang="en-US" sz="1333" dirty="0">
              <a:solidFill>
                <a:srgbClr val="4C4C4C"/>
              </a:solidFill>
              <a:latin typeface="Noto Serif" pitchFamily="34" charset="0"/>
              <a:ea typeface="Noto Serif" pitchFamily="34" charset="-122"/>
              <a:cs typeface="Noto Serif" pitchFamily="34" charset="-120"/>
            </a:endParaRPr>
          </a:p>
          <a:p>
            <a:pPr>
              <a:lnSpc>
                <a:spcPts val="2167"/>
              </a:lnSpc>
            </a:pPr>
            <a:endParaRPr lang="en-US" sz="1333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0" y="1615736"/>
            <a:ext cx="4179570" cy="152473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" id="{F85C13B5-8B75-4CB8-BA5E-9CAC0747196D}" vid="{617487EE-AB70-4C55-8A81-E6744CC4A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168DCE-134F-4610-A6AA-88CEBE8D71D2}">
  <ds:schemaRefs>
    <ds:schemaRef ds:uri="71af3243-3dd4-4a8d-8c0d-dd76da1f02a5"/>
    <ds:schemaRef ds:uri="16c05727-aa75-4e4a-9b5f-8a80a1165891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230e9df3-be65-4c73-a93b-d1236ebd677e"/>
    <ds:schemaRef ds:uri="http://purl.org/dc/elements/1.1/"/>
    <ds:schemaRef ds:uri="http://www.w3.org/XML/1998/namespace"/>
    <ds:schemaRef ds:uri="http://schemas.microsoft.com/sharepoint/v3"/>
    <ds:schemaRef ds:uri="http://schemas.microsoft.com/office/2006/metadata/properties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{26E192AD-BA37-4971-8D9C-06F79CEF6D3E}TF7521aafa-c748-4c40-a498-ba511be234dc5b1b6097_win32-5039330bb2f3</Template>
  <TotalTime>505</TotalTime>
  <Words>1920</Words>
  <Application>Microsoft Office PowerPoint</Application>
  <PresentationFormat>Widescreen</PresentationFormat>
  <Paragraphs>369</Paragraphs>
  <Slides>37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55" baseType="lpstr">
      <vt:lpstr>Aptos</vt:lpstr>
      <vt:lpstr>Aptos Display</vt:lpstr>
      <vt:lpstr>Arial</vt:lpstr>
      <vt:lpstr>Calibri</vt:lpstr>
      <vt:lpstr>Georgia</vt:lpstr>
      <vt:lpstr>Helvetica</vt:lpstr>
      <vt:lpstr>Helvetica-FF</vt:lpstr>
      <vt:lpstr>inherit</vt:lpstr>
      <vt:lpstr>Inter</vt:lpstr>
      <vt:lpstr>KFGQPC Uthmanic Script HAFS</vt:lpstr>
      <vt:lpstr>Noto Serif</vt:lpstr>
      <vt:lpstr>Noto Serif Light</vt:lpstr>
      <vt:lpstr>Noto Serif Medium</vt:lpstr>
      <vt:lpstr>Segoe UI Emoji</vt:lpstr>
      <vt:lpstr>Symbol</vt:lpstr>
      <vt:lpstr>Tenorite</vt:lpstr>
      <vt:lpstr>Custom</vt:lpstr>
      <vt:lpstr>Office Theme</vt:lpstr>
      <vt:lpstr>Panduan dan tata cara pengurusan jenazah Muslim di Finlandia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Pemandian dan pengafanan jenazah</vt:lpstr>
      <vt:lpstr>PowerPoint Presentation</vt:lpstr>
      <vt:lpstr>PowerPoint Presentation</vt:lpstr>
      <vt:lpstr>SOLAT JENAZAH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PEMAKAMAN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KESIMPULAN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Irfan Handrian</dc:creator>
  <cp:lastModifiedBy>Irfan Handrian</cp:lastModifiedBy>
  <cp:revision>41</cp:revision>
  <dcterms:created xsi:type="dcterms:W3CDTF">2025-09-20T21:15:57Z</dcterms:created>
  <dcterms:modified xsi:type="dcterms:W3CDTF">2025-09-26T20:25:46Z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